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1" r:id="rId1"/>
  </p:sldMasterIdLst>
  <p:notesMasterIdLst>
    <p:notesMasterId r:id="rId5"/>
  </p:notesMasterIdLst>
  <p:handoutMasterIdLst>
    <p:handoutMasterId r:id="rId6"/>
  </p:handoutMasterIdLst>
  <p:sldIdLst>
    <p:sldId id="8643" r:id="rId2"/>
    <p:sldId id="8644" r:id="rId3"/>
    <p:sldId id="8628" r:id="rId4"/>
  </p:sldIdLst>
  <p:sldSz cx="9144000" cy="5143500" type="screen16x9"/>
  <p:notesSz cx="9940925" cy="6808788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643"/>
            <p14:sldId id="8644"/>
            <p14:sldId id="8628"/>
          </p14:sldIdLst>
        </p14:section>
      </p14:sectionLst>
    </p:ext>
    <p:ext uri="{EFAFB233-063F-42B5-8137-9DF3F51BA10A}">
      <p15:sldGuideLst xmlns:p15="http://schemas.microsoft.com/office/powerpoint/2012/main">
        <p15:guide id="2" pos="3628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>
          <p15:clr>
            <a:srgbClr val="A4A3A4"/>
          </p15:clr>
        </p15:guide>
        <p15:guide id="5" pos="272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3BF5"/>
    <a:srgbClr val="FF0000"/>
    <a:srgbClr val="FF9933"/>
    <a:srgbClr val="FFFF66"/>
    <a:srgbClr val="181DF8"/>
    <a:srgbClr val="3DF353"/>
    <a:srgbClr val="000000"/>
    <a:srgbClr val="4ADFE6"/>
    <a:srgbClr val="FFFFFF"/>
    <a:srgbClr val="EFF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740" autoAdjust="0"/>
    <p:restoredTop sz="96586" autoAdjust="0"/>
  </p:normalViewPr>
  <p:slideViewPr>
    <p:cSldViewPr snapToGrid="0">
      <p:cViewPr varScale="1">
        <p:scale>
          <a:sx n="151" d="100"/>
          <a:sy n="151" d="100"/>
        </p:scale>
        <p:origin x="954" y="108"/>
      </p:cViewPr>
      <p:guideLst>
        <p:guide pos="3628"/>
        <p:guide orient="horz" pos="4320"/>
        <p:guide orient="horz" pos="3240"/>
        <p:guide pos="2721"/>
      </p:guideLst>
    </p:cSldViewPr>
  </p:slideViewPr>
  <p:outlineViewPr>
    <p:cViewPr>
      <p:scale>
        <a:sx n="66" d="100"/>
        <a:sy n="66" d="100"/>
      </p:scale>
      <p:origin x="0" y="-1321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0" y="151"/>
            <a:ext cx="4308031" cy="341074"/>
          </a:xfrm>
          <a:prstGeom prst="rect">
            <a:avLst/>
          </a:prstGeom>
        </p:spPr>
        <p:txBody>
          <a:bodyPr vert="horz" lIns="88090" tIns="44040" rIns="88090" bIns="44040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0815" y="151"/>
            <a:ext cx="4308031" cy="341074"/>
          </a:xfrm>
          <a:prstGeom prst="rect">
            <a:avLst/>
          </a:prstGeom>
        </p:spPr>
        <p:txBody>
          <a:bodyPr vert="horz" lIns="88090" tIns="44040" rIns="88090" bIns="44040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05.02.2019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0" y="6467743"/>
            <a:ext cx="4308031" cy="341072"/>
          </a:xfrm>
          <a:prstGeom prst="rect">
            <a:avLst/>
          </a:prstGeom>
        </p:spPr>
        <p:txBody>
          <a:bodyPr vert="horz" lIns="88090" tIns="44040" rIns="88090" bIns="44040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0815" y="6467743"/>
            <a:ext cx="4308031" cy="341072"/>
          </a:xfrm>
          <a:prstGeom prst="rect">
            <a:avLst/>
          </a:prstGeom>
        </p:spPr>
        <p:txBody>
          <a:bodyPr vert="horz" lIns="88090" tIns="44040" rIns="88090" bIns="44040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48" y="49"/>
            <a:ext cx="4307733" cy="341623"/>
          </a:xfrm>
          <a:prstGeom prst="rect">
            <a:avLst/>
          </a:prstGeom>
        </p:spPr>
        <p:txBody>
          <a:bodyPr vert="horz" lIns="95382" tIns="47690" rIns="95382" bIns="47690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1039" y="49"/>
            <a:ext cx="4307733" cy="341623"/>
          </a:xfrm>
          <a:prstGeom prst="rect">
            <a:avLst/>
          </a:prstGeom>
        </p:spPr>
        <p:txBody>
          <a:bodyPr vert="horz" lIns="95382" tIns="47690" rIns="95382" bIns="47690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05.02.2019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3050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82" tIns="47690" rIns="95382" bIns="4769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244" y="3276749"/>
            <a:ext cx="7952739" cy="2680960"/>
          </a:xfrm>
          <a:prstGeom prst="rect">
            <a:avLst/>
          </a:prstGeom>
        </p:spPr>
        <p:txBody>
          <a:bodyPr vert="horz" lIns="95382" tIns="47690" rIns="95382" bIns="4769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48" y="6467301"/>
            <a:ext cx="4307733" cy="341621"/>
          </a:xfrm>
          <a:prstGeom prst="rect">
            <a:avLst/>
          </a:prstGeom>
        </p:spPr>
        <p:txBody>
          <a:bodyPr vert="horz" lIns="95382" tIns="47690" rIns="95382" bIns="47690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1039" y="6467301"/>
            <a:ext cx="4307733" cy="341621"/>
          </a:xfrm>
          <a:prstGeom prst="rect">
            <a:avLst/>
          </a:prstGeom>
        </p:spPr>
        <p:txBody>
          <a:bodyPr vert="horz" lIns="95382" tIns="47690" rIns="95382" bIns="47690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2942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3198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503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707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68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69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799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381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909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16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33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159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3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99B11-B530-4D12-B16B-7E39BAE919FA}" type="datetime1">
              <a:rPr lang="ru-RU" smtClean="0"/>
              <a:t>05.02.2019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5771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7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7"/>
            <a:ext cx="4560956" cy="23095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55" y="465720"/>
            <a:ext cx="4583045" cy="23219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7643"/>
            <a:ext cx="4560956" cy="235585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56" y="2787644"/>
            <a:ext cx="4583045" cy="2355857"/>
          </a:xfrm>
          <a:prstGeom prst="rect">
            <a:avLst/>
          </a:prstGeom>
        </p:spPr>
      </p:pic>
      <p:grpSp>
        <p:nvGrpSpPr>
          <p:cNvPr id="58" name="Группа 57"/>
          <p:cNvGrpSpPr/>
          <p:nvPr/>
        </p:nvGrpSpPr>
        <p:grpSpPr>
          <a:xfrm>
            <a:off x="8600518" y="33941"/>
            <a:ext cx="469499" cy="394825"/>
            <a:chOff x="9625856" y="4064"/>
            <a:chExt cx="625999" cy="526433"/>
          </a:xfrm>
        </p:grpSpPr>
        <p:sp>
          <p:nvSpPr>
            <p:cNvPr id="5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2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3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64" name="Picture 49" descr="original_metal_w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5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57251" tIns="28627" rIns="57251" bIns="28627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66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78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3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7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68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71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9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70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443" name="Группа 442"/>
          <p:cNvGrpSpPr/>
          <p:nvPr/>
        </p:nvGrpSpPr>
        <p:grpSpPr>
          <a:xfrm>
            <a:off x="8600518" y="46298"/>
            <a:ext cx="469499" cy="394825"/>
            <a:chOff x="9625856" y="4064"/>
            <a:chExt cx="625999" cy="526433"/>
          </a:xfrm>
        </p:grpSpPr>
        <p:sp>
          <p:nvSpPr>
            <p:cNvPr id="444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5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6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44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57251" tIns="28627" rIns="57251" bIns="28627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45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45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5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45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45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5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5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5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5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cxnSp>
        <p:nvCxnSpPr>
          <p:cNvPr id="814" name="Прямая соединительная линия 813"/>
          <p:cNvCxnSpPr/>
          <p:nvPr/>
        </p:nvCxnSpPr>
        <p:spPr>
          <a:xfrm>
            <a:off x="4563071" y="473273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7" name="Прямая соединительная линия 836"/>
          <p:cNvCxnSpPr/>
          <p:nvPr/>
        </p:nvCxnSpPr>
        <p:spPr>
          <a:xfrm>
            <a:off x="0" y="2782836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2" name="Рисунок 8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534" y="880641"/>
            <a:ext cx="190456" cy="18676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13" name="Рисунок 8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935" y="875834"/>
            <a:ext cx="190456" cy="18676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10" name="Рисунок 80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392" y="3245671"/>
            <a:ext cx="190456" cy="18676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11" name="Рисунок 8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793" y="3246933"/>
            <a:ext cx="190456" cy="18676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rgbClr val="FFFFFF"/>
                </a:solidFill>
              </a:rPr>
              <a:t>ПРОГНОЗ ВЫПАДЕНИЯ ОСАДКОВ НА ТЕРРИТОРИИ ЦФО И ПФО </a:t>
            </a:r>
          </a:p>
          <a:p>
            <a:r>
              <a:rPr lang="ru-RU" sz="1050" dirty="0">
                <a:solidFill>
                  <a:srgbClr val="FFFFFF"/>
                </a:solidFill>
              </a:rPr>
              <a:t>(ОТ 05.02.2019 НА 06.02.2019)</a:t>
            </a:r>
          </a:p>
        </p:txBody>
      </p:sp>
      <p:grpSp>
        <p:nvGrpSpPr>
          <p:cNvPr id="815" name="Группа 814"/>
          <p:cNvGrpSpPr/>
          <p:nvPr/>
        </p:nvGrpSpPr>
        <p:grpSpPr>
          <a:xfrm>
            <a:off x="8611460" y="33326"/>
            <a:ext cx="469499" cy="394825"/>
            <a:chOff x="9625856" y="4064"/>
            <a:chExt cx="625999" cy="526433"/>
          </a:xfrm>
        </p:grpSpPr>
        <p:sp>
          <p:nvSpPr>
            <p:cNvPr id="816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2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3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824" name="Picture 49" descr="original_metal_w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5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57251" tIns="28627" rIns="57251" bIns="28627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26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845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6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7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8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59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0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1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2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3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4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5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6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7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8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9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0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1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2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3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4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5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6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7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8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9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0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1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2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3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4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5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6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7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8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9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0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1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2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3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4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5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6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7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8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9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0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1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2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3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4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5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6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7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8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9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0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1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2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3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4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5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6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7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8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9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0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1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2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3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4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5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6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7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8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9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0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1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2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3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4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5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6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7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8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9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0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1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2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3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4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5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6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7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8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9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0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1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2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3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4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5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6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7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8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9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0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1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2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3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4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5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6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7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8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9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0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1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2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3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4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5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6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7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8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9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0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1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2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3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4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5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6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7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8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9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0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1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2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3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4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5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6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7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8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9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0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1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2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3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4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5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6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7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8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9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0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1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2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3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4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5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6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7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8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9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0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1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2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3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4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8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9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0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1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2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3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4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5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6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7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8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9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0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1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2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3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4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5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6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7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8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9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0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1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2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3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4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5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6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7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8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9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0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1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2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3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4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5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6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7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8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9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0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1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2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3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4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5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6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7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8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9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0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1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2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3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4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5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6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7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8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9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0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1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2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3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4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5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6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7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8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9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0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1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2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3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4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5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6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7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8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9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0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1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2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3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4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5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6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7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8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9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0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1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2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3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4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5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6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7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8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9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0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1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2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3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4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5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6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7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8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9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0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1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2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3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4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5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6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7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8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9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0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1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2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3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4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5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6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7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8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9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0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1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2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3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4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5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6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7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8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9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0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1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2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3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4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5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6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7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8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9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0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1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2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3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4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5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6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7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8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9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0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1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2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3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4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5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6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7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8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9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0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1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2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3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4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5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27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29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83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3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4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3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3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221" name="TextBox 1220"/>
          <p:cNvSpPr txBox="1"/>
          <p:nvPr/>
        </p:nvSpPr>
        <p:spPr>
          <a:xfrm>
            <a:off x="1614351" y="469498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06.00 (мск) 06.02.2019</a:t>
            </a:r>
          </a:p>
        </p:txBody>
      </p:sp>
      <p:sp>
        <p:nvSpPr>
          <p:cNvPr id="1222" name="TextBox 1221"/>
          <p:cNvSpPr txBox="1"/>
          <p:nvPr/>
        </p:nvSpPr>
        <p:spPr>
          <a:xfrm>
            <a:off x="6286712" y="477024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12.00 (мск) 06.02.2019</a:t>
            </a:r>
          </a:p>
        </p:txBody>
      </p:sp>
      <p:sp>
        <p:nvSpPr>
          <p:cNvPr id="1223" name="TextBox 1222"/>
          <p:cNvSpPr txBox="1"/>
          <p:nvPr/>
        </p:nvSpPr>
        <p:spPr>
          <a:xfrm>
            <a:off x="1664390" y="2804841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18.00 (мск) 06.02.2019</a:t>
            </a:r>
          </a:p>
        </p:txBody>
      </p:sp>
      <p:sp>
        <p:nvSpPr>
          <p:cNvPr id="1224" name="TextBox 1223"/>
          <p:cNvSpPr txBox="1"/>
          <p:nvPr/>
        </p:nvSpPr>
        <p:spPr>
          <a:xfrm>
            <a:off x="6336752" y="2812367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24.00 (мск) 06.02.2019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706668" y="908249"/>
            <a:ext cx="2470717" cy="1284570"/>
            <a:chOff x="942223" y="1210999"/>
            <a:chExt cx="3294289" cy="1712759"/>
          </a:xfrm>
        </p:grpSpPr>
        <p:sp>
          <p:nvSpPr>
            <p:cNvPr id="817" name="TextBox 816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818" name="TextBox 817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26" name="TextBox 1225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25" name="TextBox 1224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12" name="TextBox 1211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06" name="TextBox 1205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07" name="TextBox 1206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08" name="TextBox 1207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09" name="TextBox 1208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10" name="TextBox 1209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211" name="TextBox 1210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  <p:grpSp>
        <p:nvGrpSpPr>
          <p:cNvPr id="1253" name="Группа 1252"/>
          <p:cNvGrpSpPr/>
          <p:nvPr/>
        </p:nvGrpSpPr>
        <p:grpSpPr>
          <a:xfrm>
            <a:off x="5293119" y="906943"/>
            <a:ext cx="2470717" cy="1284570"/>
            <a:chOff x="942223" y="1210999"/>
            <a:chExt cx="3294289" cy="1712759"/>
          </a:xfrm>
        </p:grpSpPr>
        <p:sp>
          <p:nvSpPr>
            <p:cNvPr id="1254" name="TextBox 1253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255" name="TextBox 1254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56" name="TextBox 1255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57" name="TextBox 1256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58" name="TextBox 1257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59" name="TextBox 1258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60" name="TextBox 1259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61" name="TextBox 1260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62" name="TextBox 1261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63" name="TextBox 1262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264" name="TextBox 1263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  <p:grpSp>
        <p:nvGrpSpPr>
          <p:cNvPr id="1289" name="Группа 1288"/>
          <p:cNvGrpSpPr/>
          <p:nvPr/>
        </p:nvGrpSpPr>
        <p:grpSpPr>
          <a:xfrm>
            <a:off x="718390" y="3236689"/>
            <a:ext cx="2470717" cy="1284570"/>
            <a:chOff x="942223" y="1210999"/>
            <a:chExt cx="3294289" cy="1712759"/>
          </a:xfrm>
        </p:grpSpPr>
        <p:sp>
          <p:nvSpPr>
            <p:cNvPr id="1290" name="TextBox 1289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291" name="TextBox 1290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92" name="TextBox 1291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93" name="TextBox 1292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94" name="TextBox 1293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95" name="TextBox 1294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96" name="TextBox 1295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97" name="TextBox 1296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98" name="TextBox 1297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99" name="TextBox 1298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300" name="TextBox 1299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  <p:grpSp>
        <p:nvGrpSpPr>
          <p:cNvPr id="1301" name="Группа 1300"/>
          <p:cNvGrpSpPr/>
          <p:nvPr/>
        </p:nvGrpSpPr>
        <p:grpSpPr>
          <a:xfrm>
            <a:off x="5304842" y="3235383"/>
            <a:ext cx="2470717" cy="1284570"/>
            <a:chOff x="942223" y="1210999"/>
            <a:chExt cx="3294289" cy="1712759"/>
          </a:xfrm>
        </p:grpSpPr>
        <p:sp>
          <p:nvSpPr>
            <p:cNvPr id="1302" name="TextBox 1301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303" name="TextBox 1302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304" name="TextBox 1303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305" name="TextBox 1304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306" name="TextBox 1305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307" name="TextBox 1306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308" name="TextBox 1307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309" name="TextBox 1308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310" name="TextBox 1309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311" name="TextBox 1310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312" name="TextBox 1311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133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8042"/>
            <a:ext cx="4563071" cy="235545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7"/>
            <a:ext cx="4563071" cy="23133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070" y="470221"/>
            <a:ext cx="4580930" cy="23178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070" y="2788042"/>
            <a:ext cx="4580930" cy="2355459"/>
          </a:xfrm>
          <a:prstGeom prst="rect">
            <a:avLst/>
          </a:prstGeom>
        </p:spPr>
      </p:pic>
      <p:grpSp>
        <p:nvGrpSpPr>
          <p:cNvPr id="58" name="Группа 57"/>
          <p:cNvGrpSpPr/>
          <p:nvPr/>
        </p:nvGrpSpPr>
        <p:grpSpPr>
          <a:xfrm>
            <a:off x="8600518" y="33941"/>
            <a:ext cx="469499" cy="394825"/>
            <a:chOff x="9625856" y="4064"/>
            <a:chExt cx="625999" cy="526433"/>
          </a:xfrm>
        </p:grpSpPr>
        <p:sp>
          <p:nvSpPr>
            <p:cNvPr id="5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2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3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64" name="Picture 49" descr="original_metal_w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5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57251" tIns="28627" rIns="57251" bIns="28627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66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78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3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7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68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71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9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70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443" name="Группа 442"/>
          <p:cNvGrpSpPr/>
          <p:nvPr/>
        </p:nvGrpSpPr>
        <p:grpSpPr>
          <a:xfrm>
            <a:off x="8600518" y="46298"/>
            <a:ext cx="469499" cy="394825"/>
            <a:chOff x="9625856" y="4064"/>
            <a:chExt cx="625999" cy="526433"/>
          </a:xfrm>
        </p:grpSpPr>
        <p:sp>
          <p:nvSpPr>
            <p:cNvPr id="444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5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6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4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44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57251" tIns="28627" rIns="57251" bIns="28627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45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45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5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45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45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5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5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5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5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cxnSp>
        <p:nvCxnSpPr>
          <p:cNvPr id="814" name="Прямая соединительная линия 813"/>
          <p:cNvCxnSpPr/>
          <p:nvPr/>
        </p:nvCxnSpPr>
        <p:spPr>
          <a:xfrm>
            <a:off x="4563071" y="473273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7" name="Прямая соединительная линия 836"/>
          <p:cNvCxnSpPr/>
          <p:nvPr/>
        </p:nvCxnSpPr>
        <p:spPr>
          <a:xfrm>
            <a:off x="0" y="2782836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rgbClr val="FFFFFF"/>
                </a:solidFill>
              </a:rPr>
              <a:t>ПРОГНОЗ УСИЛЕНИЯ ВЕТРОВОЙ НАГРУЗКИ НА ТЕРРИТОРИИ ЦФО И ПФО </a:t>
            </a:r>
          </a:p>
          <a:p>
            <a:r>
              <a:rPr lang="ru-RU" sz="1050" dirty="0">
                <a:solidFill>
                  <a:srgbClr val="FFFFFF"/>
                </a:solidFill>
              </a:rPr>
              <a:t>(ОТ 05.02.2019 НА 06.02.2019)</a:t>
            </a:r>
          </a:p>
        </p:txBody>
      </p:sp>
      <p:grpSp>
        <p:nvGrpSpPr>
          <p:cNvPr id="815" name="Группа 814"/>
          <p:cNvGrpSpPr/>
          <p:nvPr/>
        </p:nvGrpSpPr>
        <p:grpSpPr>
          <a:xfrm>
            <a:off x="8611460" y="33326"/>
            <a:ext cx="469499" cy="394825"/>
            <a:chOff x="9625856" y="4064"/>
            <a:chExt cx="625999" cy="526433"/>
          </a:xfrm>
        </p:grpSpPr>
        <p:sp>
          <p:nvSpPr>
            <p:cNvPr id="816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2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23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824" name="Picture 49" descr="original_metal_w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5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57251" tIns="28627" rIns="57251" bIns="28627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26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845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6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7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8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59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0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1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2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3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4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5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6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7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8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9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0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1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2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3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4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5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6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7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8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9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0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1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2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3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4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5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6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7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8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9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0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1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2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3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4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5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6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7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8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9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0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1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2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3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4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5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6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7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8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9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0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1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2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3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4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5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6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7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8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9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0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1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2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3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4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5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6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7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8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9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0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1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2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3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4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5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6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7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8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9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0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1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2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3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4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5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6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7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8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9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0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1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2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3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4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5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6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7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8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9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0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1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2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3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4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5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6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7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8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9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0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1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2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3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4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5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6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7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8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9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0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1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2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3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4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5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6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7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8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9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0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1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2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3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4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5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6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7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8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9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0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1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2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3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4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5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6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7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8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9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0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1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2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3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4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5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6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7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8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9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0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1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2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3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4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8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9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0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1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2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3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4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5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6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7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8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9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0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1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2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3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4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5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6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7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8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9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0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1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2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3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4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5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6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7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8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9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0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1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2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3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4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5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6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7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8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9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0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1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2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3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4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5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6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7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8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9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0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1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2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3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4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5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6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7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8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9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0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1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2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3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4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5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6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7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8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9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0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1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2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3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4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5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6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7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8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9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0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1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2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3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4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5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6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7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8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9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0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1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2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3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4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5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6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7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8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9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0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1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2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3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4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5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6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7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8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9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0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1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2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3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4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5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6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7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8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9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0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1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2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3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4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5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6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7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8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9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0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1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2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3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4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5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6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7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8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9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0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1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2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3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4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5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6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7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8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9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0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1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2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3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4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5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6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7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8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9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0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1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2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3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4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5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6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7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8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9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0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1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2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3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4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36" tIns="28619" rIns="57236" bIns="2861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en-US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5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27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57251" tIns="28627" rIns="57251" bIns="2862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ru-RU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29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83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3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4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57251" tIns="28627" rIns="57251" bIns="2862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487585">
                  <a:defRPr/>
                </a:pPr>
                <a:endParaRPr lang="ru-RU" sz="626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3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3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57236" tIns="28619" rIns="57236" bIns="2861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87585">
                <a:defRPr/>
              </a:pPr>
              <a:endParaRPr lang="en-US" sz="626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1229" name="Рисунок 12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206" y="898721"/>
            <a:ext cx="169374" cy="185101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31" name="Рисунок 12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137" y="3259600"/>
            <a:ext cx="169374" cy="185101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10" name="TextBox 1209"/>
          <p:cNvSpPr txBox="1"/>
          <p:nvPr/>
        </p:nvSpPr>
        <p:spPr>
          <a:xfrm>
            <a:off x="1614351" y="469498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06.00 (мск) 06.02.2019</a:t>
            </a:r>
          </a:p>
        </p:txBody>
      </p:sp>
      <p:sp>
        <p:nvSpPr>
          <p:cNvPr id="1212" name="TextBox 1211"/>
          <p:cNvSpPr txBox="1"/>
          <p:nvPr/>
        </p:nvSpPr>
        <p:spPr>
          <a:xfrm>
            <a:off x="6286712" y="477024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12.00 (мск) 06.02.2019</a:t>
            </a:r>
          </a:p>
        </p:txBody>
      </p:sp>
      <p:sp>
        <p:nvSpPr>
          <p:cNvPr id="1239" name="TextBox 1238"/>
          <p:cNvSpPr txBox="1"/>
          <p:nvPr/>
        </p:nvSpPr>
        <p:spPr>
          <a:xfrm>
            <a:off x="1664390" y="2804841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18.00 (мск) 06.02.2019</a:t>
            </a:r>
          </a:p>
        </p:txBody>
      </p:sp>
      <p:sp>
        <p:nvSpPr>
          <p:cNvPr id="1240" name="TextBox 1239"/>
          <p:cNvSpPr txBox="1"/>
          <p:nvPr/>
        </p:nvSpPr>
        <p:spPr>
          <a:xfrm>
            <a:off x="6336752" y="2812367"/>
            <a:ext cx="1299510" cy="2192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>
                <a:solidFill>
                  <a:schemeClr val="tx1"/>
                </a:solidFill>
              </a:rPr>
              <a:t>24.00 (мск) 06.02.2019</a:t>
            </a:r>
          </a:p>
        </p:txBody>
      </p:sp>
      <p:pic>
        <p:nvPicPr>
          <p:cNvPr id="1206" name="Рисунок 120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208" y="898721"/>
            <a:ext cx="169374" cy="185101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08" name="Рисунок 120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139" y="3259600"/>
            <a:ext cx="169374" cy="185101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1209" name="Группа 1208"/>
          <p:cNvGrpSpPr/>
          <p:nvPr/>
        </p:nvGrpSpPr>
        <p:grpSpPr>
          <a:xfrm>
            <a:off x="706668" y="908249"/>
            <a:ext cx="2470717" cy="1284570"/>
            <a:chOff x="942223" y="1210999"/>
            <a:chExt cx="3294289" cy="1712759"/>
          </a:xfrm>
        </p:grpSpPr>
        <p:sp>
          <p:nvSpPr>
            <p:cNvPr id="1226" name="TextBox 1225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227" name="TextBox 1226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28" name="TextBox 1227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30" name="TextBox 1229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32" name="TextBox 1231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33" name="TextBox 1232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34" name="TextBox 1233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35" name="TextBox 1234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36" name="TextBox 1235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37" name="TextBox 1236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238" name="TextBox 1237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  <p:grpSp>
        <p:nvGrpSpPr>
          <p:cNvPr id="1241" name="Группа 1240"/>
          <p:cNvGrpSpPr/>
          <p:nvPr/>
        </p:nvGrpSpPr>
        <p:grpSpPr>
          <a:xfrm>
            <a:off x="5293119" y="906943"/>
            <a:ext cx="2470717" cy="1284570"/>
            <a:chOff x="942223" y="1210999"/>
            <a:chExt cx="3294289" cy="1712759"/>
          </a:xfrm>
        </p:grpSpPr>
        <p:sp>
          <p:nvSpPr>
            <p:cNvPr id="1255" name="TextBox 1254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256" name="TextBox 1255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57" name="TextBox 1256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58" name="TextBox 1257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59" name="TextBox 1258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60" name="TextBox 1259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61" name="TextBox 1260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62" name="TextBox 1261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63" name="TextBox 1262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64" name="TextBox 1263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265" name="TextBox 1264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  <p:grpSp>
        <p:nvGrpSpPr>
          <p:cNvPr id="1266" name="Группа 1265"/>
          <p:cNvGrpSpPr/>
          <p:nvPr/>
        </p:nvGrpSpPr>
        <p:grpSpPr>
          <a:xfrm>
            <a:off x="718390" y="3236689"/>
            <a:ext cx="2470717" cy="1284570"/>
            <a:chOff x="942223" y="1210999"/>
            <a:chExt cx="3294289" cy="1712759"/>
          </a:xfrm>
        </p:grpSpPr>
        <p:sp>
          <p:nvSpPr>
            <p:cNvPr id="1267" name="TextBox 1266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268" name="TextBox 1267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69" name="TextBox 1268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70" name="TextBox 1269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71" name="TextBox 1270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72" name="TextBox 1271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73" name="TextBox 1272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74" name="TextBox 1273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75" name="TextBox 1274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76" name="TextBox 1275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277" name="TextBox 1276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  <p:grpSp>
        <p:nvGrpSpPr>
          <p:cNvPr id="1278" name="Группа 1277"/>
          <p:cNvGrpSpPr/>
          <p:nvPr/>
        </p:nvGrpSpPr>
        <p:grpSpPr>
          <a:xfrm>
            <a:off x="5304842" y="3235383"/>
            <a:ext cx="2470717" cy="1284570"/>
            <a:chOff x="942223" y="1210999"/>
            <a:chExt cx="3294289" cy="1712759"/>
          </a:xfrm>
        </p:grpSpPr>
        <p:sp>
          <p:nvSpPr>
            <p:cNvPr id="1279" name="TextBox 1278"/>
            <p:cNvSpPr txBox="1"/>
            <p:nvPr/>
          </p:nvSpPr>
          <p:spPr>
            <a:xfrm>
              <a:off x="1296914" y="2554426"/>
              <a:ext cx="619040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Воронеж</a:t>
              </a:r>
            </a:p>
          </p:txBody>
        </p:sp>
        <p:sp>
          <p:nvSpPr>
            <p:cNvPr id="1280" name="TextBox 1279"/>
            <p:cNvSpPr txBox="1"/>
            <p:nvPr/>
          </p:nvSpPr>
          <p:spPr>
            <a:xfrm>
              <a:off x="2676077" y="1980879"/>
              <a:ext cx="788075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Самара</a:t>
              </a:r>
            </a:p>
          </p:txBody>
        </p:sp>
        <p:sp>
          <p:nvSpPr>
            <p:cNvPr id="1281" name="TextBox 1280"/>
            <p:cNvSpPr txBox="1"/>
            <p:nvPr/>
          </p:nvSpPr>
          <p:spPr>
            <a:xfrm>
              <a:off x="942223" y="1372182"/>
              <a:ext cx="709383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Москва</a:t>
              </a:r>
            </a:p>
          </p:txBody>
        </p:sp>
        <p:sp>
          <p:nvSpPr>
            <p:cNvPr id="1282" name="TextBox 1281"/>
            <p:cNvSpPr txBox="1"/>
            <p:nvPr/>
          </p:nvSpPr>
          <p:spPr>
            <a:xfrm>
              <a:off x="3554415" y="2475042"/>
              <a:ext cx="682097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Оренбург</a:t>
              </a:r>
            </a:p>
          </p:txBody>
        </p:sp>
        <p:sp>
          <p:nvSpPr>
            <p:cNvPr id="1283" name="TextBox 1282"/>
            <p:cNvSpPr txBox="1"/>
            <p:nvPr/>
          </p:nvSpPr>
          <p:spPr>
            <a:xfrm>
              <a:off x="2562806" y="1369092"/>
              <a:ext cx="690359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Казань</a:t>
              </a:r>
            </a:p>
          </p:txBody>
        </p:sp>
        <p:sp>
          <p:nvSpPr>
            <p:cNvPr id="1284" name="TextBox 1283"/>
            <p:cNvSpPr txBox="1"/>
            <p:nvPr/>
          </p:nvSpPr>
          <p:spPr>
            <a:xfrm>
              <a:off x="2210258" y="2446705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Саратов</a:t>
              </a:r>
            </a:p>
          </p:txBody>
        </p:sp>
        <p:sp>
          <p:nvSpPr>
            <p:cNvPr id="1285" name="TextBox 1284"/>
            <p:cNvSpPr txBox="1"/>
            <p:nvPr/>
          </p:nvSpPr>
          <p:spPr>
            <a:xfrm>
              <a:off x="1310556" y="1739861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Рязань</a:t>
              </a:r>
            </a:p>
          </p:txBody>
        </p:sp>
        <p:sp>
          <p:nvSpPr>
            <p:cNvPr id="1286" name="TextBox 1285"/>
            <p:cNvSpPr txBox="1"/>
            <p:nvPr/>
          </p:nvSpPr>
          <p:spPr>
            <a:xfrm>
              <a:off x="3499707" y="161638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Уфа</a:t>
              </a:r>
            </a:p>
          </p:txBody>
        </p:sp>
        <p:sp>
          <p:nvSpPr>
            <p:cNvPr id="1287" name="TextBox 1286"/>
            <p:cNvSpPr txBox="1"/>
            <p:nvPr/>
          </p:nvSpPr>
          <p:spPr>
            <a:xfrm>
              <a:off x="1185703" y="2247234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Липецк</a:t>
              </a:r>
            </a:p>
          </p:txBody>
        </p:sp>
        <p:sp>
          <p:nvSpPr>
            <p:cNvPr id="1288" name="TextBox 1287"/>
            <p:cNvSpPr txBox="1"/>
            <p:nvPr/>
          </p:nvSpPr>
          <p:spPr>
            <a:xfrm>
              <a:off x="1972670" y="2112340"/>
              <a:ext cx="682097" cy="246221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Пенза</a:t>
              </a:r>
            </a:p>
          </p:txBody>
        </p:sp>
        <p:sp>
          <p:nvSpPr>
            <p:cNvPr id="1289" name="TextBox 1288"/>
            <p:cNvSpPr txBox="1"/>
            <p:nvPr/>
          </p:nvSpPr>
          <p:spPr>
            <a:xfrm>
              <a:off x="1681834" y="1210999"/>
              <a:ext cx="1041219" cy="369332"/>
            </a:xfrm>
            <a:prstGeom prst="rect">
              <a:avLst/>
            </a:prstGeom>
            <a:solidFill>
              <a:srgbClr val="FF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600" dirty="0"/>
                <a:t>Нижний Новгород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03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30072\Desktop\Снимок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" y="465081"/>
            <a:ext cx="9153987" cy="467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" y="-1"/>
            <a:ext cx="9153732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2" rIns="46603" bIns="23302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smtClean="0"/>
              <a:t>ИНФОРМАЦИОННЫЕ МАТЕРИАЛЫ ПО ФЕДЕРАЛЬНОЙ АВТОМОБИЛЬНОЙ ДОРОГЕ М-7</a:t>
            </a:r>
          </a:p>
          <a:p>
            <a:r>
              <a:rPr lang="ru-RU" dirty="0" smtClean="0"/>
              <a:t>В НИЖЕГОРОДСКОЙ ОБЛАСТИ (РИСК НАРУШЕНИЯ ТРАНСПОРТНОГО СООБЩЕНИЯ НА 06.02.2019)</a:t>
            </a:r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8600521" y="46300"/>
            <a:ext cx="469499" cy="394825"/>
            <a:chOff x="11467356" y="61730"/>
            <a:chExt cx="625999" cy="526433"/>
          </a:xfrm>
        </p:grpSpPr>
        <p:sp>
          <p:nvSpPr>
            <p:cNvPr id="8" name="Oval 44"/>
            <p:cNvSpPr>
              <a:spLocks noChangeArrowheads="1"/>
            </p:cNvSpPr>
            <p:nvPr/>
          </p:nvSpPr>
          <p:spPr bwMode="auto">
            <a:xfrm>
              <a:off x="11467356" y="61730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76314" tIns="38158" rIns="76314" bIns="38158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en-US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9" name="Oval 45"/>
            <p:cNvSpPr>
              <a:spLocks noChangeArrowheads="1"/>
            </p:cNvSpPr>
            <p:nvPr/>
          </p:nvSpPr>
          <p:spPr bwMode="auto">
            <a:xfrm>
              <a:off x="11481946" y="68192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76314" tIns="38158" rIns="76314" bIns="38158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en-US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" name="Oval 46"/>
            <p:cNvSpPr>
              <a:spLocks noChangeArrowheads="1"/>
            </p:cNvSpPr>
            <p:nvPr/>
          </p:nvSpPr>
          <p:spPr bwMode="auto">
            <a:xfrm>
              <a:off x="11557375" y="134660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76314" tIns="38158" rIns="76314" bIns="38158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en-US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" name="Oval 47"/>
            <p:cNvSpPr>
              <a:spLocks noChangeArrowheads="1"/>
            </p:cNvSpPr>
            <p:nvPr/>
          </p:nvSpPr>
          <p:spPr bwMode="auto">
            <a:xfrm>
              <a:off x="11569487" y="145276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76314" tIns="38158" rIns="76314" bIns="38158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en-US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2" name="Freeform 48"/>
            <p:cNvSpPr>
              <a:spLocks noEditPoints="1"/>
            </p:cNvSpPr>
            <p:nvPr/>
          </p:nvSpPr>
          <p:spPr bwMode="auto">
            <a:xfrm>
              <a:off x="11606651" y="82963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76335" tIns="38169" rIns="76335" bIns="3816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ru-RU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13" name="Picture 49" descr="original_metal_w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91510" y="251440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AutoShape 50"/>
            <p:cNvSpPr>
              <a:spLocks noChangeArrowheads="1"/>
            </p:cNvSpPr>
            <p:nvPr/>
          </p:nvSpPr>
          <p:spPr bwMode="auto">
            <a:xfrm>
              <a:off x="11519110" y="177125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76335" tIns="38169" rIns="76335" bIns="38169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ru-RU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5" name="Group 51"/>
            <p:cNvGrpSpPr>
              <a:grpSpLocks/>
            </p:cNvGrpSpPr>
            <p:nvPr/>
          </p:nvGrpSpPr>
          <p:grpSpPr bwMode="auto">
            <a:xfrm>
              <a:off x="11698871" y="134429"/>
              <a:ext cx="161042" cy="177940"/>
              <a:chOff x="3374" y="926"/>
              <a:chExt cx="585" cy="771"/>
            </a:xfrm>
          </p:grpSpPr>
          <p:sp>
            <p:nvSpPr>
              <p:cNvPr id="23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0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7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1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4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5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0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1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2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2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14" tIns="38158" rIns="76314" bIns="38158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en-US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3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" name="Freeform 403"/>
            <p:cNvSpPr>
              <a:spLocks noEditPoints="1"/>
            </p:cNvSpPr>
            <p:nvPr/>
          </p:nvSpPr>
          <p:spPr bwMode="auto">
            <a:xfrm>
              <a:off x="11606651" y="468844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76335" tIns="38169" rIns="76335" bIns="38169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ru-RU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7" name="Group 404"/>
            <p:cNvGrpSpPr>
              <a:grpSpLocks/>
            </p:cNvGrpSpPr>
            <p:nvPr/>
          </p:nvGrpSpPr>
          <p:grpSpPr bwMode="auto">
            <a:xfrm>
              <a:off x="11581875" y="197435"/>
              <a:ext cx="399990" cy="272794"/>
              <a:chOff x="4423" y="1252"/>
              <a:chExt cx="1453" cy="1182"/>
            </a:xfrm>
          </p:grpSpPr>
          <p:sp>
            <p:nvSpPr>
              <p:cNvPr id="20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76335" tIns="38169" rIns="76335" bIns="38169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113">
                  <a:defRPr/>
                </a:pPr>
                <a:endParaRPr lang="ru-RU" sz="835" kern="0" dirty="0">
                  <a:solidFill>
                    <a:sysClr val="windowText" lastClr="000000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Oval 408"/>
            <p:cNvSpPr>
              <a:spLocks noChangeArrowheads="1"/>
            </p:cNvSpPr>
            <p:nvPr/>
          </p:nvSpPr>
          <p:spPr bwMode="auto">
            <a:xfrm>
              <a:off x="12021781" y="325523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76314" tIns="38158" rIns="76314" bIns="38158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en-US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9" name="Oval 409"/>
            <p:cNvSpPr>
              <a:spLocks noChangeArrowheads="1"/>
            </p:cNvSpPr>
            <p:nvPr/>
          </p:nvSpPr>
          <p:spPr bwMode="auto">
            <a:xfrm>
              <a:off x="11495160" y="322985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76314" tIns="38158" rIns="76314" bIns="38158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113">
                <a:defRPr/>
              </a:pPr>
              <a:endParaRPr lang="en-US" sz="835" kern="0" dirty="0">
                <a:solidFill>
                  <a:sysClr val="windowText" lastClr="000000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507" name="TextBox 506"/>
          <p:cNvSpPr txBox="1"/>
          <p:nvPr/>
        </p:nvSpPr>
        <p:spPr>
          <a:xfrm>
            <a:off x="4238580" y="2063661"/>
            <a:ext cx="444352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М-7</a:t>
            </a:r>
            <a:endParaRPr lang="ru-RU" sz="1200" b="1" dirty="0"/>
          </a:p>
        </p:txBody>
      </p:sp>
      <p:sp>
        <p:nvSpPr>
          <p:cNvPr id="508" name="Text Box 97"/>
          <p:cNvSpPr txBox="1">
            <a:spLocks noChangeArrowheads="1"/>
          </p:cNvSpPr>
          <p:nvPr/>
        </p:nvSpPr>
        <p:spPr bwMode="auto">
          <a:xfrm>
            <a:off x="7647256" y="4993487"/>
            <a:ext cx="1158714" cy="20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8" tIns="47991" rIns="95978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</a:t>
            </a:r>
          </a:p>
        </p:txBody>
      </p:sp>
      <p:sp>
        <p:nvSpPr>
          <p:cNvPr id="509" name="Rectangle 93"/>
          <p:cNvSpPr>
            <a:spLocks noChangeArrowheads="1"/>
          </p:cNvSpPr>
          <p:nvPr/>
        </p:nvSpPr>
        <p:spPr bwMode="auto">
          <a:xfrm>
            <a:off x="7375512" y="4117259"/>
            <a:ext cx="1751911" cy="99284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4" tIns="34289" rIns="68574" bIns="34289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737"/>
            <a:endParaRPr lang="ru-RU" altLang="ru-RU" sz="7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10" name="Text Box 97"/>
          <p:cNvSpPr txBox="1">
            <a:spLocks noChangeArrowheads="1"/>
          </p:cNvSpPr>
          <p:nvPr/>
        </p:nvSpPr>
        <p:spPr bwMode="auto">
          <a:xfrm>
            <a:off x="7669274" y="4092117"/>
            <a:ext cx="1205696" cy="20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8" tIns="47991" rIns="95978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11" name="Text Box 97"/>
          <p:cNvSpPr txBox="1">
            <a:spLocks noChangeArrowheads="1"/>
          </p:cNvSpPr>
          <p:nvPr/>
        </p:nvSpPr>
        <p:spPr bwMode="auto">
          <a:xfrm>
            <a:off x="7702014" y="5007785"/>
            <a:ext cx="1205696" cy="20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8" tIns="47991" rIns="95978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7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18" name="Text Box 97"/>
          <p:cNvSpPr txBox="1">
            <a:spLocks noChangeArrowheads="1"/>
          </p:cNvSpPr>
          <p:nvPr/>
        </p:nvSpPr>
        <p:spPr bwMode="auto">
          <a:xfrm>
            <a:off x="7629828" y="4796705"/>
            <a:ext cx="1373502" cy="20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8" tIns="47991" rIns="95978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</a:t>
            </a:r>
            <a:r>
              <a:rPr lang="ru-RU" altLang="ru-RU" sz="7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порывы ветра, м</a:t>
            </a:r>
            <a:r>
              <a:rPr lang="en-US" altLang="ru-RU" sz="7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/</a:t>
            </a:r>
            <a:r>
              <a:rPr lang="ru-RU" altLang="ru-RU" sz="7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с</a:t>
            </a:r>
            <a:endParaRPr lang="ru-RU" altLang="ru-RU" sz="7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cxnSp>
        <p:nvCxnSpPr>
          <p:cNvPr id="519" name="Прямая соединительная линия 518"/>
          <p:cNvCxnSpPr/>
          <p:nvPr/>
        </p:nvCxnSpPr>
        <p:spPr>
          <a:xfrm>
            <a:off x="7440552" y="5044897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9" name="Text Box 97"/>
          <p:cNvSpPr txBox="1">
            <a:spLocks noChangeArrowheads="1"/>
          </p:cNvSpPr>
          <p:nvPr/>
        </p:nvSpPr>
        <p:spPr bwMode="auto">
          <a:xfrm>
            <a:off x="7621900" y="4594250"/>
            <a:ext cx="1448118" cy="20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8" tIns="47991" rIns="95978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</a:t>
            </a:r>
            <a:r>
              <a:rPr lang="ru-RU" altLang="ru-RU" sz="7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количество осадков, мм за 24 ч</a:t>
            </a:r>
            <a:endParaRPr lang="ru-RU" altLang="ru-RU" sz="7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05" name="Text Box 97"/>
          <p:cNvSpPr txBox="1">
            <a:spLocks noChangeArrowheads="1"/>
          </p:cNvSpPr>
          <p:nvPr/>
        </p:nvSpPr>
        <p:spPr bwMode="auto">
          <a:xfrm>
            <a:off x="7709336" y="4952464"/>
            <a:ext cx="1418087" cy="18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203" tIns="40103" rIns="80203" bIns="4010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823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sp>
        <p:nvSpPr>
          <p:cNvPr id="606" name="TextBox 23"/>
          <p:cNvSpPr txBox="1"/>
          <p:nvPr/>
        </p:nvSpPr>
        <p:spPr>
          <a:xfrm>
            <a:off x="7375510" y="4594295"/>
            <a:ext cx="385484" cy="215440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softEdge rad="63500"/>
          </a:effectLst>
        </p:spPr>
        <p:txBody>
          <a:bodyPr wrap="square" lIns="91437" tIns="45718" rIns="91437" bIns="45718" rtlCol="0" anchor="ctr" anchorCtr="1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4361"/>
            <a:r>
              <a:rPr lang="ru-RU" sz="80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607" name="TextBox 23"/>
          <p:cNvSpPr txBox="1"/>
          <p:nvPr/>
        </p:nvSpPr>
        <p:spPr>
          <a:xfrm>
            <a:off x="7414660" y="4785909"/>
            <a:ext cx="307184" cy="21544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91437" tIns="45718" rIns="91437" bIns="45718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4361"/>
            <a:r>
              <a:rPr lang="ru-RU" sz="80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406" name="Text Box 182"/>
          <p:cNvSpPr txBox="1">
            <a:spLocks noChangeArrowheads="1"/>
          </p:cNvSpPr>
          <p:nvPr/>
        </p:nvSpPr>
        <p:spPr bwMode="auto">
          <a:xfrm>
            <a:off x="4264698" y="772853"/>
            <a:ext cx="779056" cy="26991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3942" tIns="26970" rIns="53942" bIns="2697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Работки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07" name="Group 316"/>
          <p:cNvGrpSpPr>
            <a:grpSpLocks/>
          </p:cNvGrpSpPr>
          <p:nvPr/>
        </p:nvGrpSpPr>
        <p:grpSpPr bwMode="auto">
          <a:xfrm>
            <a:off x="7466777" y="4465162"/>
            <a:ext cx="163469" cy="127788"/>
            <a:chOff x="4727" y="2506"/>
            <a:chExt cx="706" cy="1172"/>
          </a:xfrm>
        </p:grpSpPr>
        <p:sp>
          <p:nvSpPr>
            <p:cNvPr id="408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09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0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1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2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3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4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5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6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7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8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19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0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1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2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3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4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5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6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7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8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29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0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1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2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3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4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5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6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7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8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39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0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1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2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3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4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5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6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7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8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49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0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1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2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3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4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5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6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7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8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59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0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1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2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3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4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5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6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7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8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69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0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1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2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3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4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5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6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7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8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79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80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81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82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83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84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485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486" name="Text Box 97"/>
          <p:cNvSpPr txBox="1">
            <a:spLocks noChangeArrowheads="1"/>
          </p:cNvSpPr>
          <p:nvPr/>
        </p:nvSpPr>
        <p:spPr bwMode="auto">
          <a:xfrm>
            <a:off x="7635429" y="4433716"/>
            <a:ext cx="1352184" cy="20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8" tIns="47991" rIns="95978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sp>
        <p:nvSpPr>
          <p:cNvPr id="487" name="Text Box 97"/>
          <p:cNvSpPr txBox="1">
            <a:spLocks noChangeArrowheads="1"/>
          </p:cNvSpPr>
          <p:nvPr/>
        </p:nvSpPr>
        <p:spPr bwMode="auto">
          <a:xfrm>
            <a:off x="7604187" y="4197432"/>
            <a:ext cx="1185662" cy="267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9" tIns="63991" rIns="127979" bIns="63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</a:t>
            </a:r>
            <a:r>
              <a:rPr lang="ru-RU" altLang="ru-RU" sz="7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больница</a:t>
            </a:r>
            <a:endParaRPr lang="ru-RU" altLang="ru-RU" sz="7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488" name="Группа 119"/>
          <p:cNvGrpSpPr>
            <a:grpSpLocks/>
          </p:cNvGrpSpPr>
          <p:nvPr/>
        </p:nvGrpSpPr>
        <p:grpSpPr bwMode="auto">
          <a:xfrm>
            <a:off x="7461557" y="4256604"/>
            <a:ext cx="177245" cy="141967"/>
            <a:chOff x="214313" y="8958263"/>
            <a:chExt cx="642937" cy="500062"/>
          </a:xfrm>
        </p:grpSpPr>
        <p:sp>
          <p:nvSpPr>
            <p:cNvPr id="489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60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0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60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91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92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93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678" name="Group 316"/>
          <p:cNvGrpSpPr>
            <a:grpSpLocks/>
          </p:cNvGrpSpPr>
          <p:nvPr/>
        </p:nvGrpSpPr>
        <p:grpSpPr bwMode="auto">
          <a:xfrm>
            <a:off x="6084116" y="1116716"/>
            <a:ext cx="163469" cy="127788"/>
            <a:chOff x="4727" y="2506"/>
            <a:chExt cx="706" cy="1172"/>
          </a:xfrm>
        </p:grpSpPr>
        <p:sp>
          <p:nvSpPr>
            <p:cNvPr id="679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0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1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2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3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4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5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6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7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8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89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0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1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2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3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4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5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6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7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8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699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0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1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2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3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4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5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6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7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8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09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0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1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2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3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4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5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6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7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8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19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0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1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2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3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4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5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6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7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8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29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0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1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2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3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4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5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6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7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8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39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0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1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2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3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4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5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6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7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8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49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0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1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2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3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4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5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756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libri" pitchFamily="34" charset="0"/>
              </a:endParaRPr>
            </a:p>
          </p:txBody>
        </p:sp>
      </p:grpSp>
      <p:sp>
        <p:nvSpPr>
          <p:cNvPr id="381" name="AutoShape 24"/>
          <p:cNvSpPr>
            <a:spLocks noChangeArrowheads="1"/>
          </p:cNvSpPr>
          <p:nvPr/>
        </p:nvSpPr>
        <p:spPr bwMode="auto">
          <a:xfrm>
            <a:off x="6339681" y="2655241"/>
            <a:ext cx="1922694" cy="837083"/>
          </a:xfrm>
          <a:prstGeom prst="wedgeRectCallout">
            <a:avLst>
              <a:gd name="adj1" fmla="val -113967"/>
              <a:gd name="adj2" fmla="val 73671"/>
            </a:avLst>
          </a:prstGeom>
          <a:solidFill>
            <a:srgbClr val="FFFF00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lIns="87492" tIns="43750" rIns="87492" bIns="43750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ru-RU" altLang="ru-RU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Аварийно-опасный участок </a:t>
            </a:r>
            <a:endParaRPr lang="ru-RU" altLang="ru-RU" sz="1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alt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477 </a:t>
            </a:r>
            <a:r>
              <a:rPr lang="ru-RU" altLang="ru-RU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 </a:t>
            </a:r>
            <a:r>
              <a:rPr lang="ru-RU" alt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(дорога </a:t>
            </a:r>
            <a:r>
              <a:rPr lang="ru-RU" altLang="ru-RU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сложным рельефом местности </a:t>
            </a:r>
            <a:r>
              <a:rPr lang="ru-RU" alt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(спуски, </a:t>
            </a:r>
            <a:r>
              <a:rPr lang="ru-RU" altLang="ru-RU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подъемы) и ограниченной видимостью</a:t>
            </a:r>
          </a:p>
          <a:p>
            <a:pPr algn="just">
              <a:defRPr/>
            </a:pPr>
            <a:r>
              <a:rPr lang="ru-RU" alt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Прямоугольник 376"/>
          <p:cNvSpPr/>
          <p:nvPr/>
        </p:nvSpPr>
        <p:spPr>
          <a:xfrm>
            <a:off x="55853" y="2868154"/>
            <a:ext cx="2980542" cy="2056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915" name="Группа 119"/>
          <p:cNvGrpSpPr>
            <a:grpSpLocks/>
          </p:cNvGrpSpPr>
          <p:nvPr/>
        </p:nvGrpSpPr>
        <p:grpSpPr bwMode="auto">
          <a:xfrm>
            <a:off x="3290880" y="629114"/>
            <a:ext cx="177800" cy="142875"/>
            <a:chOff x="214313" y="8958263"/>
            <a:chExt cx="642937" cy="500062"/>
          </a:xfrm>
        </p:grpSpPr>
        <p:sp>
          <p:nvSpPr>
            <p:cNvPr id="9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defTabSz="957263"/>
              <a:endParaRPr lang="ru-RU" sz="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defTabSz="957263"/>
              <a:endParaRPr lang="ru-RU" sz="60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9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9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932" name="Полилиния 931"/>
          <p:cNvSpPr/>
          <p:nvPr/>
        </p:nvSpPr>
        <p:spPr>
          <a:xfrm>
            <a:off x="4707467" y="2565401"/>
            <a:ext cx="541866" cy="2565400"/>
          </a:xfrm>
          <a:custGeom>
            <a:avLst/>
            <a:gdLst>
              <a:gd name="connsiteX0" fmla="*/ 0 w 541866"/>
              <a:gd name="connsiteY0" fmla="*/ 0 h 2565400"/>
              <a:gd name="connsiteX1" fmla="*/ 110066 w 541866"/>
              <a:gd name="connsiteY1" fmla="*/ 76200 h 2565400"/>
              <a:gd name="connsiteX2" fmla="*/ 194733 w 541866"/>
              <a:gd name="connsiteY2" fmla="*/ 152400 h 2565400"/>
              <a:gd name="connsiteX3" fmla="*/ 237066 w 541866"/>
              <a:gd name="connsiteY3" fmla="*/ 237067 h 2565400"/>
              <a:gd name="connsiteX4" fmla="*/ 279400 w 541866"/>
              <a:gd name="connsiteY4" fmla="*/ 313267 h 2565400"/>
              <a:gd name="connsiteX5" fmla="*/ 254000 w 541866"/>
              <a:gd name="connsiteY5" fmla="*/ 541867 h 2565400"/>
              <a:gd name="connsiteX6" fmla="*/ 262466 w 541866"/>
              <a:gd name="connsiteY6" fmla="*/ 982133 h 2565400"/>
              <a:gd name="connsiteX7" fmla="*/ 287866 w 541866"/>
              <a:gd name="connsiteY7" fmla="*/ 1540933 h 2565400"/>
              <a:gd name="connsiteX8" fmla="*/ 347133 w 541866"/>
              <a:gd name="connsiteY8" fmla="*/ 1828800 h 2565400"/>
              <a:gd name="connsiteX9" fmla="*/ 431800 w 541866"/>
              <a:gd name="connsiteY9" fmla="*/ 2175933 h 2565400"/>
              <a:gd name="connsiteX10" fmla="*/ 541866 w 541866"/>
              <a:gd name="connsiteY10" fmla="*/ 2565400 h 256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1866" h="2565400">
                <a:moveTo>
                  <a:pt x="0" y="0"/>
                </a:moveTo>
                <a:lnTo>
                  <a:pt x="110066" y="76200"/>
                </a:lnTo>
                <a:lnTo>
                  <a:pt x="194733" y="152400"/>
                </a:lnTo>
                <a:lnTo>
                  <a:pt x="237066" y="237067"/>
                </a:lnTo>
                <a:lnTo>
                  <a:pt x="279400" y="313267"/>
                </a:lnTo>
                <a:lnTo>
                  <a:pt x="254000" y="541867"/>
                </a:lnTo>
                <a:lnTo>
                  <a:pt x="262466" y="982133"/>
                </a:lnTo>
                <a:lnTo>
                  <a:pt x="287866" y="1540933"/>
                </a:lnTo>
                <a:lnTo>
                  <a:pt x="347133" y="1828800"/>
                </a:lnTo>
                <a:lnTo>
                  <a:pt x="431800" y="2175933"/>
                </a:lnTo>
                <a:lnTo>
                  <a:pt x="541866" y="2565400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3" name="Полилиния 932"/>
          <p:cNvSpPr/>
          <p:nvPr/>
        </p:nvSpPr>
        <p:spPr>
          <a:xfrm>
            <a:off x="2616202" y="2489200"/>
            <a:ext cx="2091267" cy="101600"/>
          </a:xfrm>
          <a:custGeom>
            <a:avLst/>
            <a:gdLst>
              <a:gd name="connsiteX0" fmla="*/ 0 w 2091267"/>
              <a:gd name="connsiteY0" fmla="*/ 8467 h 101600"/>
              <a:gd name="connsiteX1" fmla="*/ 270933 w 2091267"/>
              <a:gd name="connsiteY1" fmla="*/ 67733 h 101600"/>
              <a:gd name="connsiteX2" fmla="*/ 558800 w 2091267"/>
              <a:gd name="connsiteY2" fmla="*/ 84667 h 101600"/>
              <a:gd name="connsiteX3" fmla="*/ 838200 w 2091267"/>
              <a:gd name="connsiteY3" fmla="*/ 93133 h 101600"/>
              <a:gd name="connsiteX4" fmla="*/ 965200 w 2091267"/>
              <a:gd name="connsiteY4" fmla="*/ 101600 h 101600"/>
              <a:gd name="connsiteX5" fmla="*/ 1134533 w 2091267"/>
              <a:gd name="connsiteY5" fmla="*/ 42333 h 101600"/>
              <a:gd name="connsiteX6" fmla="*/ 1303867 w 2091267"/>
              <a:gd name="connsiteY6" fmla="*/ 0 h 101600"/>
              <a:gd name="connsiteX7" fmla="*/ 1515533 w 2091267"/>
              <a:gd name="connsiteY7" fmla="*/ 0 h 101600"/>
              <a:gd name="connsiteX8" fmla="*/ 1667933 w 2091267"/>
              <a:gd name="connsiteY8" fmla="*/ 25400 h 101600"/>
              <a:gd name="connsiteX9" fmla="*/ 1921933 w 2091267"/>
              <a:gd name="connsiteY9" fmla="*/ 42333 h 101600"/>
              <a:gd name="connsiteX10" fmla="*/ 2091267 w 2091267"/>
              <a:gd name="connsiteY10" fmla="*/ 84667 h 10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1267" h="101600">
                <a:moveTo>
                  <a:pt x="0" y="8467"/>
                </a:moveTo>
                <a:lnTo>
                  <a:pt x="270933" y="67733"/>
                </a:lnTo>
                <a:lnTo>
                  <a:pt x="558800" y="84667"/>
                </a:lnTo>
                <a:lnTo>
                  <a:pt x="838200" y="93133"/>
                </a:lnTo>
                <a:lnTo>
                  <a:pt x="965200" y="101600"/>
                </a:lnTo>
                <a:lnTo>
                  <a:pt x="1134533" y="42333"/>
                </a:lnTo>
                <a:lnTo>
                  <a:pt x="1303867" y="0"/>
                </a:lnTo>
                <a:lnTo>
                  <a:pt x="1515533" y="0"/>
                </a:lnTo>
                <a:lnTo>
                  <a:pt x="1667933" y="25400"/>
                </a:lnTo>
                <a:lnTo>
                  <a:pt x="1921933" y="42333"/>
                </a:lnTo>
                <a:lnTo>
                  <a:pt x="2091267" y="84667"/>
                </a:lnTo>
              </a:path>
            </a:pathLst>
          </a:custGeom>
          <a:noFill/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pic>
        <p:nvPicPr>
          <p:cNvPr id="935" name="Video_2019-01-26_105619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673" y="3073184"/>
            <a:ext cx="2973135" cy="18258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36" name="Picture 4" descr="N:\Секретарев\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" y="501561"/>
            <a:ext cx="2973135" cy="230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5" name="TextBox 574"/>
          <p:cNvSpPr txBox="1"/>
          <p:nvPr/>
        </p:nvSpPr>
        <p:spPr>
          <a:xfrm>
            <a:off x="240726" y="522831"/>
            <a:ext cx="2610799" cy="26160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917" tIns="60958" rIns="121917" bIns="60958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порывов ветра 06.02.2019</a:t>
            </a:r>
            <a:endParaRPr lang="ru-RU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76" name="Picture 4" descr="I:\!03.01.2019\порлеген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71" y="2655240"/>
            <a:ext cx="1762505" cy="11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70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00" fill="hold"/>
                                        <p:tgtEl>
                                          <p:spTgt spid="9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93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551537</TotalTime>
  <Words>251</Words>
  <Application>Microsoft Office PowerPoint</Application>
  <PresentationFormat>Экран (16:9)</PresentationFormat>
  <Paragraphs>121</Paragraphs>
  <Slides>3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Зам. начальника ОДС - Сухарев К.Ю.</cp:lastModifiedBy>
  <cp:revision>24532</cp:revision>
  <cp:lastPrinted>2019-02-05T17:55:31Z</cp:lastPrinted>
  <dcterms:created xsi:type="dcterms:W3CDTF">2014-09-08T13:21:12Z</dcterms:created>
  <dcterms:modified xsi:type="dcterms:W3CDTF">2019-02-05T18:23:24Z</dcterms:modified>
</cp:coreProperties>
</file>