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4026" r:id="rId2"/>
    <p:sldMasterId id="2147484038" r:id="rId3"/>
  </p:sldMasterIdLst>
  <p:notesMasterIdLst>
    <p:notesMasterId r:id="rId22"/>
  </p:notesMasterIdLst>
  <p:handoutMasterIdLst>
    <p:handoutMasterId r:id="rId23"/>
  </p:handoutMasterIdLst>
  <p:sldIdLst>
    <p:sldId id="307" r:id="rId4"/>
    <p:sldId id="750" r:id="rId5"/>
    <p:sldId id="663" r:id="rId6"/>
    <p:sldId id="662" r:id="rId7"/>
    <p:sldId id="751" r:id="rId8"/>
    <p:sldId id="667" r:id="rId9"/>
    <p:sldId id="668" r:id="rId10"/>
    <p:sldId id="743" r:id="rId11"/>
    <p:sldId id="664" r:id="rId12"/>
    <p:sldId id="755" r:id="rId13"/>
    <p:sldId id="756" r:id="rId14"/>
    <p:sldId id="754" r:id="rId15"/>
    <p:sldId id="670" r:id="rId16"/>
    <p:sldId id="744" r:id="rId17"/>
    <p:sldId id="747" r:id="rId18"/>
    <p:sldId id="748" r:id="rId19"/>
    <p:sldId id="752" r:id="rId20"/>
    <p:sldId id="593" r:id="rId21"/>
  </p:sldIdLst>
  <p:sldSz cx="9144000" cy="5143500" type="screen16x9"/>
  <p:notesSz cx="6761163" cy="99425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2C3C"/>
    <a:srgbClr val="008000"/>
    <a:srgbClr val="171941"/>
    <a:srgbClr val="1C3444"/>
    <a:srgbClr val="172841"/>
    <a:srgbClr val="00CC00"/>
    <a:srgbClr val="1C3A4C"/>
    <a:srgbClr val="152231"/>
    <a:srgbClr val="1D354B"/>
    <a:srgbClr val="150F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103" autoAdjust="0"/>
    <p:restoredTop sz="94624" autoAdjust="0"/>
  </p:normalViewPr>
  <p:slideViewPr>
    <p:cSldViewPr>
      <p:cViewPr varScale="1">
        <p:scale>
          <a:sx n="112" d="100"/>
          <a:sy n="112" d="100"/>
        </p:scale>
        <p:origin x="360" y="7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70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4936645694829431E-2"/>
          <c:y val="7.351181847003449E-2"/>
          <c:w val="0.92382569070290044"/>
          <c:h val="0.75754082879680051"/>
        </c:manualLayout>
      </c:layout>
      <c:lineChart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объем средств из федерального бюджета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ymbol val="diamond"/>
            <c:size val="5"/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4.2980751905250497E-2"/>
                  <c:y val="-5.16202806734211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-4.0016562118681501E-2"/>
                  <c:y val="-7.31287309540132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1"/>
              <c:layout>
                <c:manualLayout>
                  <c:x val="-3.8534467225396996E-2"/>
                  <c:y val="-0.1376540817957896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4"/>
              <c:layout>
                <c:manualLayout>
                  <c:x val="-4.4462846798534988E-2"/>
                  <c:y val="-7.31287309540132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5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6"/>
              <c:layout>
                <c:manualLayout>
                  <c:x val="-5.0391226371673106E-2"/>
                  <c:y val="9.033549117848699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7"/>
              <c:layout>
                <c:manualLayout>
                  <c:x val="-2.2231423399267494E-2"/>
                  <c:y val="-3.87152105050658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ln>
                <a:prstDash val="sysDot"/>
              </a:ln>
            </c:spPr>
            <c:txPr>
              <a:bodyPr/>
              <a:lstStyle/>
              <a:p>
                <a:pPr>
                  <a:defRPr>
                    <a:solidFill>
                      <a:schemeClr val="accent6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Лист1!$A$2:$A$19</c:f>
              <c:numCache>
                <c:formatCode>General</c:formatCode>
                <c:ptCount val="18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  <c:pt idx="12">
                  <c:v>2015</c:v>
                </c:pt>
                <c:pt idx="13">
                  <c:v>2016</c:v>
                </c:pt>
                <c:pt idx="14">
                  <c:v>2017</c:v>
                </c:pt>
                <c:pt idx="15">
                  <c:v>2018</c:v>
                </c:pt>
                <c:pt idx="16">
                  <c:v>2019</c:v>
                </c:pt>
                <c:pt idx="17">
                  <c:v>2020</c:v>
                </c:pt>
              </c:numCache>
            </c:numRef>
          </c:cat>
          <c:val>
            <c:numRef>
              <c:f>Лист1!$B$2:$B$19</c:f>
              <c:numCache>
                <c:formatCode>_-* #,##0.0\ _₽_-;\-* #,##0.0\ _₽_-;_-* "-"?\ _₽_-;_-@_-</c:formatCode>
                <c:ptCount val="18"/>
                <c:pt idx="0" formatCode="General">
                  <c:v>54.6</c:v>
                </c:pt>
                <c:pt idx="1">
                  <c:v>61.3</c:v>
                </c:pt>
                <c:pt idx="2">
                  <c:v>46</c:v>
                </c:pt>
                <c:pt idx="3">
                  <c:v>98.7</c:v>
                </c:pt>
                <c:pt idx="4">
                  <c:v>148.69999999999999</c:v>
                </c:pt>
                <c:pt idx="5">
                  <c:v>253.8</c:v>
                </c:pt>
                <c:pt idx="6">
                  <c:v>313.8</c:v>
                </c:pt>
                <c:pt idx="7">
                  <c:v>246.2</c:v>
                </c:pt>
                <c:pt idx="8">
                  <c:v>230.4</c:v>
                </c:pt>
                <c:pt idx="9">
                  <c:v>368.5</c:v>
                </c:pt>
                <c:pt idx="10">
                  <c:v>245.2</c:v>
                </c:pt>
                <c:pt idx="11">
                  <c:v>429.7</c:v>
                </c:pt>
                <c:pt idx="12">
                  <c:v>340</c:v>
                </c:pt>
                <c:pt idx="13">
                  <c:v>411.8</c:v>
                </c:pt>
                <c:pt idx="14">
                  <c:v>478.9</c:v>
                </c:pt>
                <c:pt idx="15">
                  <c:v>391.9</c:v>
                </c:pt>
                <c:pt idx="16">
                  <c:v>419.4</c:v>
                </c:pt>
                <c:pt idx="17" formatCode="General">
                  <c:v>594.79999999999995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69709384"/>
        <c:axId val="171318856"/>
      </c:lineChart>
      <c:catAx>
        <c:axId val="1697093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71318856"/>
        <c:crosses val="autoZero"/>
        <c:auto val="1"/>
        <c:lblAlgn val="ctr"/>
        <c:lblOffset val="100"/>
        <c:noMultiLvlLbl val="0"/>
      </c:catAx>
      <c:valAx>
        <c:axId val="17131885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69709384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960D6E-A101-437C-9BD1-109DCB4676BF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27B7A1-FF82-44A5-85B6-27295C2F9D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89057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30574" cy="497602"/>
          </a:xfrm>
          <a:prstGeom prst="rect">
            <a:avLst/>
          </a:prstGeom>
        </p:spPr>
        <p:txBody>
          <a:bodyPr vert="horz" lIns="91120" tIns="45559" rIns="91120" bIns="45559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011" y="1"/>
            <a:ext cx="2930574" cy="497602"/>
          </a:xfrm>
          <a:prstGeom prst="rect">
            <a:avLst/>
          </a:prstGeom>
        </p:spPr>
        <p:txBody>
          <a:bodyPr vert="horz" lIns="91120" tIns="45559" rIns="91120" bIns="45559" rtlCol="0"/>
          <a:lstStyle>
            <a:lvl1pPr algn="r">
              <a:defRPr sz="1200"/>
            </a:lvl1pPr>
          </a:lstStyle>
          <a:p>
            <a:pPr>
              <a:defRPr/>
            </a:pPr>
            <a:fld id="{15F61ABC-FC3A-48CA-B9B7-E382C9E0FE8A}" type="datetimeFigureOut">
              <a:rPr lang="ru-RU"/>
              <a:pPr>
                <a:defRPr/>
              </a:pPr>
              <a:t>08.10.2019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6675" y="744538"/>
            <a:ext cx="6627813" cy="37290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120" tIns="45559" rIns="91120" bIns="45559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5802" y="4723251"/>
            <a:ext cx="5409562" cy="4473654"/>
          </a:xfrm>
          <a:prstGeom prst="rect">
            <a:avLst/>
          </a:prstGeom>
        </p:spPr>
        <p:txBody>
          <a:bodyPr vert="horz" lIns="91120" tIns="45559" rIns="91120" bIns="45559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43322"/>
            <a:ext cx="2930574" cy="497602"/>
          </a:xfrm>
          <a:prstGeom prst="rect">
            <a:avLst/>
          </a:prstGeom>
        </p:spPr>
        <p:txBody>
          <a:bodyPr vert="horz" lIns="91120" tIns="45559" rIns="91120" bIns="45559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011" y="9443322"/>
            <a:ext cx="2930574" cy="497602"/>
          </a:xfrm>
          <a:prstGeom prst="rect">
            <a:avLst/>
          </a:prstGeom>
        </p:spPr>
        <p:txBody>
          <a:bodyPr vert="horz" lIns="91120" tIns="45559" rIns="91120" bIns="45559" rtlCol="0" anchor="b"/>
          <a:lstStyle>
            <a:lvl1pPr algn="r">
              <a:defRPr sz="1200"/>
            </a:lvl1pPr>
          </a:lstStyle>
          <a:p>
            <a:pPr>
              <a:defRPr/>
            </a:pPr>
            <a:fld id="{73816FD9-7B13-4EA4-B190-75E75308AF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281862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6675" y="744538"/>
            <a:ext cx="6627813" cy="372903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dirty="0" smtClean="0"/>
          </a:p>
        </p:txBody>
      </p:sp>
      <p:sp>
        <p:nvSpPr>
          <p:cNvPr id="2253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10F61CF-A815-45A9-BCBD-79970F98B7FE}" type="slidenum">
              <a:rPr lang="ru-RU" smtClean="0"/>
              <a:pPr/>
              <a:t>1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8534706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3816FD9-7B13-4EA4-B190-75E75308AFB2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82106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6675" y="744538"/>
            <a:ext cx="6627813" cy="372903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dirty="0" smtClean="0"/>
          </a:p>
        </p:txBody>
      </p:sp>
      <p:sp>
        <p:nvSpPr>
          <p:cNvPr id="1843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F373A25-2A08-4FA5-8923-0D7583F3639D}" type="slidenum">
              <a:rPr lang="ru-RU" smtClean="0">
                <a:solidFill>
                  <a:prstClr val="black"/>
                </a:solidFill>
              </a:rPr>
              <a:pPr/>
              <a:t>18</a:t>
            </a:fld>
            <a:endParaRPr lang="ru-RU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57726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8016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25EA2E-19A9-4681-ADC8-4399A4A408F1}" type="datetime1">
              <a:rPr lang="ru-RU" smtClean="0"/>
              <a:pPr>
                <a:defRPr/>
              </a:pPr>
              <a:t>08.10.2019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9B931A-0E40-44EA-8A4B-1793C62C03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300000">
    <p:cu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9DAC78-7675-4A03-B91E-7849A721DFCA}" type="datetime1">
              <a:rPr lang="ru-RU" smtClean="0"/>
              <a:pPr>
                <a:defRPr/>
              </a:pPr>
              <a:t>08.10.2019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7BD5C7-0769-451B-8A77-6DAFF74165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300000">
    <p:cu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41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8AF0D8-1835-4447-B8AD-051B448E41C8}" type="datetime1">
              <a:rPr lang="ru-RU" smtClean="0"/>
              <a:pPr>
                <a:defRPr/>
              </a:pPr>
              <a:t>08.10.2019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8AE79-902C-460F-8F09-1ABD0D62A1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300000">
    <p:cu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5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5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6603CE-25BD-4731-8E19-8505B33BB9EA}" type="datetime1">
              <a:rPr lang="ru-RU" smtClean="0"/>
              <a:pPr>
                <a:defRPr/>
              </a:pPr>
              <a:t>08.10.2019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B7400F-E410-4D7D-BDAC-FCA9ACDDA5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300000">
    <p:cu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3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3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EFB65-1025-495C-8D06-6D8CAA426FBA}" type="datetime1">
              <a:rPr lang="ru-RU" smtClean="0"/>
              <a:pPr>
                <a:defRPr/>
              </a:pPr>
              <a:t>08.10.2019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EE44D-49ED-43E1-99FF-7B35EBC3B1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300000">
    <p:cu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674273-0CAE-432C-9D85-FEB3E5F39683}" type="datetime1">
              <a:rPr lang="ru-RU" smtClean="0"/>
              <a:pPr>
                <a:defRPr/>
              </a:pPr>
              <a:t>08.10.2019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489913-E517-4FE9-899A-BAEF530B31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300000">
    <p:cu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D43577-48E4-434C-A23E-0D91236FD73D}" type="datetime1">
              <a:rPr lang="ru-RU" smtClean="0"/>
              <a:pPr>
                <a:defRPr/>
              </a:pPr>
              <a:t>08.10.2019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3A8FB4-E67F-47E0-AAB8-6E6D0D236D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300000">
    <p:cu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69" y="204797"/>
            <a:ext cx="5111751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5D737-1148-4323-93BD-5B3AF5B834E7}" type="datetime1">
              <a:rPr lang="ru-RU" smtClean="0"/>
              <a:pPr>
                <a:defRPr/>
              </a:pPr>
              <a:t>08.10.2019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6F2132-C4B7-465D-88BD-BBECE7DFF1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300000">
    <p:cu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700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F6857D-1DA9-4CFB-89DB-59655084F2C4}" type="datetime1">
              <a:rPr lang="ru-RU" smtClean="0"/>
              <a:pPr>
                <a:defRPr/>
              </a:pPr>
              <a:t>08.10.2019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C19B33-E8C6-41FC-8F41-9951439EA3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300000"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E9F98A-A112-4B2C-9E76-6BD9040EE5C8}" type="datetime1">
              <a:rPr lang="ru-RU" smtClean="0"/>
              <a:pPr>
                <a:defRPr/>
              </a:pPr>
              <a:t>08.10.2019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771752-0A90-45FB-9C51-8E407CD481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300000">
    <p:cu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604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604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E235E6-7DAA-493D-9A09-572332C3ABAC}" type="datetime1">
              <a:rPr lang="ru-RU" smtClean="0"/>
              <a:pPr>
                <a:defRPr/>
              </a:pPr>
              <a:t>08.10.2019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4D8C3B-BCDE-43DB-989B-A7AF981C5B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300000">
    <p:cu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D4725F-0D62-4508-838F-95F3F40949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7B192-DF16-404A-9422-073E04F8225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4530524"/>
      </p:ext>
    </p:extLst>
  </p:cSld>
  <p:clrMapOvr>
    <a:masterClrMapping/>
  </p:clrMapOvr>
  <p:transition advTm="300000">
    <p:cut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573CBF-BD1B-44FB-8F28-649370BBAB9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55B705-D07E-42F3-BB78-535E51522DFD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7304541"/>
      </p:ext>
    </p:extLst>
  </p:cSld>
  <p:clrMapOvr>
    <a:masterClrMapping/>
  </p:clrMapOvr>
  <p:transition advTm="300000">
    <p:cut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41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D04477-EF8C-4AAA-99EB-CC59BBD9184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B34A9B-8A51-478D-9620-82063BA9805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1231980"/>
      </p:ext>
    </p:extLst>
  </p:cSld>
  <p:clrMapOvr>
    <a:masterClrMapping/>
  </p:clrMapOvr>
  <p:transition advTm="300000">
    <p:cut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4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4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B8032F-4AAD-4BF4-BA32-9ED2EF4A878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427CC-89C5-49AC-88FD-BC09AE759013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4700730"/>
      </p:ext>
    </p:extLst>
  </p:cSld>
  <p:clrMapOvr>
    <a:masterClrMapping/>
  </p:clrMapOvr>
  <p:transition advTm="300000">
    <p:cut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3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3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17C76B-9919-43AB-AAA7-D9D2D71963C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F35AA2-4B98-4E6C-8754-1F951812C56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9751681"/>
      </p:ext>
    </p:extLst>
  </p:cSld>
  <p:clrMapOvr>
    <a:masterClrMapping/>
  </p:clrMapOvr>
  <p:transition advTm="300000">
    <p:cut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21E715-DE9A-407F-88CC-9A143773C9D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B182E-660A-405C-9387-52D78DB741D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6042265"/>
      </p:ext>
    </p:extLst>
  </p:cSld>
  <p:clrMapOvr>
    <a:masterClrMapping/>
  </p:clrMapOvr>
  <p:transition advTm="300000">
    <p:cut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A07AE0-6D59-4DEC-8EFE-F6A3CFDFCED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711E8B-8F7B-4292-AA3D-60A7C9287768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4975852"/>
      </p:ext>
    </p:extLst>
  </p:cSld>
  <p:clrMapOvr>
    <a:masterClrMapping/>
  </p:clrMapOvr>
  <p:transition advTm="300000">
    <p:cut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18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67" y="204794"/>
            <a:ext cx="5111751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18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8E8B81-DEA4-49BC-9FAF-19F0822B363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0511EE-C098-42D7-9CFE-B14062D9CAC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0239927"/>
      </p:ext>
    </p:extLst>
  </p:cSld>
  <p:clrMapOvr>
    <a:masterClrMapping/>
  </p:clrMapOvr>
  <p:transition advTm="300000">
    <p:cut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1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D3745E-583E-4336-A35B-2D3866649A9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75EDC3-B9BD-42E4-BBF6-3FE5653106D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7380967"/>
      </p:ext>
    </p:extLst>
  </p:cSld>
  <p:clrMapOvr>
    <a:masterClrMapping/>
  </p:clrMapOvr>
  <p:transition advTm="300000">
    <p:cut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194FC4-6D58-4179-805A-FD3B5A30276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9DAD69-405A-43A9-86A5-19330C3CCFDC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0532627"/>
      </p:ext>
    </p:extLst>
  </p:cSld>
  <p:clrMapOvr>
    <a:masterClrMapping/>
  </p:clrMapOvr>
  <p:transition advTm="300000">
    <p:cut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83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83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0587F9-84E7-44E8-AE2B-C2282B14C47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1ACF50-CC61-43F2-97AC-BF8FAAF4735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7478970"/>
      </p:ext>
    </p:extLst>
  </p:cSld>
  <p:clrMapOvr>
    <a:masterClrMapping/>
  </p:clrMapOvr>
  <p:transition advTm="300000">
    <p:cut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10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11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2B3866E-ABD5-4C50-ADBA-F60486AE4B02}" type="datetime1">
              <a:rPr lang="ru-RU" smtClean="0"/>
              <a:pPr>
                <a:defRPr/>
              </a:pPr>
              <a:t>08.10.2019</a:t>
            </a:fld>
            <a:endParaRPr lang="en-US" dirty="0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42FDA23-0A09-4143-A12A-BCA41F5DDAF0}" type="slidenum">
              <a:rPr/>
              <a:pPr>
                <a:defRPr/>
              </a:pPr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30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596487-4E62-4D10-8BE5-B796186399D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9B931A-0E40-44EA-8A4B-1793C62C033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3071296"/>
      </p:ext>
    </p:extLst>
  </p:cSld>
  <p:clrMapOvr>
    <a:masterClrMapping/>
  </p:clrMapOvr>
  <p:transition advTm="300000">
    <p:cut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4D9C13-B941-4177-94F8-1717F5463EE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7BD5C7-0769-451B-8A77-6DAFF741658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1347216"/>
      </p:ext>
    </p:extLst>
  </p:cSld>
  <p:clrMapOvr>
    <a:masterClrMapping/>
  </p:clrMapOvr>
  <p:transition advTm="300000">
    <p:cut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41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AF30B3-F71B-4AC5-B53E-0380A737624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8AE79-902C-460F-8F09-1ABD0D62A1F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3699525"/>
      </p:ext>
    </p:extLst>
  </p:cSld>
  <p:clrMapOvr>
    <a:masterClrMapping/>
  </p:clrMapOvr>
  <p:transition advTm="300000">
    <p:cut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4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4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4DC82E-8BAD-4D30-8C13-1D728AC34DA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B7400F-E410-4D7D-BDAC-FCA9ACDDA508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6531885"/>
      </p:ext>
    </p:extLst>
  </p:cSld>
  <p:clrMapOvr>
    <a:masterClrMapping/>
  </p:clrMapOvr>
  <p:transition advTm="300000">
    <p:cut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3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3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7FAD0F-C6A0-45C1-89FD-A062DD336E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EE44D-49ED-43E1-99FF-7B35EBC3B1F3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8005347"/>
      </p:ext>
    </p:extLst>
  </p:cSld>
  <p:clrMapOvr>
    <a:masterClrMapping/>
  </p:clrMapOvr>
  <p:transition advTm="300000">
    <p:cut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8AB227-6F68-473F-B626-47EFF6877DF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489913-E517-4FE9-899A-BAEF530B314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39857"/>
      </p:ext>
    </p:extLst>
  </p:cSld>
  <p:clrMapOvr>
    <a:masterClrMapping/>
  </p:clrMapOvr>
  <p:transition advTm="300000">
    <p:cut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A0561-58AA-4D1E-80C0-741E88232E0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3A8FB4-E67F-47E0-AAB8-6E6D0D236D4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8753599"/>
      </p:ext>
    </p:extLst>
  </p:cSld>
  <p:clrMapOvr>
    <a:masterClrMapping/>
  </p:clrMapOvr>
  <p:transition advTm="300000">
    <p:cut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18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67" y="204794"/>
            <a:ext cx="5111751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18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B1F06-3646-443D-8D8C-AED94FA0FE1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6F2132-C4B7-465D-88BD-BBECE7DFF14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9156678"/>
      </p:ext>
    </p:extLst>
  </p:cSld>
  <p:clrMapOvr>
    <a:masterClrMapping/>
  </p:clrMapOvr>
  <p:transition advTm="300000">
    <p:cut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1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330A03-8D46-422F-B192-B6160A059F8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C19B33-E8C6-41FC-8F41-9951439EA3A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6969367"/>
      </p:ext>
    </p:extLst>
  </p:cSld>
  <p:clrMapOvr>
    <a:masterClrMapping/>
  </p:clrMapOvr>
  <p:transition advTm="300000">
    <p:cut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8C0FF8-0147-4C4F-9D80-7B0C243C9D9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771752-0A90-45FB-9C51-8E407CD4814A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752839"/>
      </p:ext>
    </p:extLst>
  </p:cSld>
  <p:clrMapOvr>
    <a:masterClrMapping/>
  </p:clrMapOvr>
  <p:transition advTm="300000">
    <p:cut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86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86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AF8F0-9875-4F4F-8852-FAE044DCD51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4D8C3B-BCDE-43DB-989B-A7AF981C5B43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2335387"/>
      </p:ext>
    </p:extLst>
  </p:cSld>
  <p:clrMapOvr>
    <a:masterClrMapping/>
  </p:clrMapOvr>
  <p:transition advTm="300000">
    <p:cut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10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11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2B3866E-ABD5-4C50-ADBA-F60486AE4B02}" type="datetime1">
              <a:rPr lang="ru-RU" smtClean="0"/>
              <a:pPr>
                <a:defRPr/>
              </a:pPr>
              <a:t>08.10.2019</a:t>
            </a:fld>
            <a:endParaRPr lang="en-US" dirty="0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42FDA23-0A09-4143-A12A-BCA41F5DDAF0}" type="slidenum">
              <a:rPr/>
              <a:pPr>
                <a:defRPr/>
              </a:pPr>
              <a:t>‹#›</a:t>
            </a:fld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5978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330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0A671F2-716B-47AD-979C-0109A98CE090}" type="datetime1">
              <a:rPr lang="ru-RU" smtClean="0"/>
              <a:pPr>
                <a:defRPr/>
              </a:pPr>
              <a:t>08.10.2019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330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330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E38471E-ED05-4BA2-8A5E-2D53F8BCD0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00">
    <p:cut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5978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7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56F5C05-A9A5-46A2-8BAC-A0269449E05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7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7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CFCE993-14B5-4B10-B6A5-17F22795412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1680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7" r:id="rId1"/>
    <p:sldLayoutId id="2147484028" r:id="rId2"/>
    <p:sldLayoutId id="2147484029" r:id="rId3"/>
    <p:sldLayoutId id="2147484030" r:id="rId4"/>
    <p:sldLayoutId id="2147484031" r:id="rId5"/>
    <p:sldLayoutId id="2147484032" r:id="rId6"/>
    <p:sldLayoutId id="2147484033" r:id="rId7"/>
    <p:sldLayoutId id="2147484034" r:id="rId8"/>
    <p:sldLayoutId id="2147484035" r:id="rId9"/>
    <p:sldLayoutId id="2147484036" r:id="rId10"/>
    <p:sldLayoutId id="2147484037" r:id="rId11"/>
    <p:sldLayoutId id="2147484051" r:id="rId12"/>
  </p:sldLayoutIdLst>
  <p:transition advTm="300000">
    <p:cut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5978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7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89C6414-8B3B-4F2B-BFE3-D4CD88ECCB6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7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7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E38471E-ED05-4BA2-8A5E-2D53F8BCD0E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5293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39" r:id="rId1"/>
    <p:sldLayoutId id="2147484040" r:id="rId2"/>
    <p:sldLayoutId id="2147484041" r:id="rId3"/>
    <p:sldLayoutId id="2147484042" r:id="rId4"/>
    <p:sldLayoutId id="2147484043" r:id="rId5"/>
    <p:sldLayoutId id="2147484044" r:id="rId6"/>
    <p:sldLayoutId id="2147484045" r:id="rId7"/>
    <p:sldLayoutId id="2147484046" r:id="rId8"/>
    <p:sldLayoutId id="2147484047" r:id="rId9"/>
    <p:sldLayoutId id="2147484048" r:id="rId10"/>
    <p:sldLayoutId id="2147484049" r:id="rId11"/>
    <p:sldLayoutId id="2147484050" r:id="rId12"/>
  </p:sldLayoutIdLst>
  <p:transition advTm="300000">
    <p:cut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origina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357158" y="627536"/>
            <a:ext cx="8572528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ru-RU" sz="3200" b="1" dirty="0" smtClean="0">
                <a:solidFill>
                  <a:srgbClr val="3514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ГОСУДАРСТВЕННАЯ   ПРОГРАММА </a:t>
            </a:r>
          </a:p>
          <a:p>
            <a:pPr algn="ctr">
              <a:lnSpc>
                <a:spcPct val="120000"/>
              </a:lnSpc>
              <a:defRPr/>
            </a:pPr>
            <a:r>
              <a:rPr lang="ru-RU" sz="3200" b="1" dirty="0" smtClean="0">
                <a:solidFill>
                  <a:srgbClr val="3514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РЕСПУБЛИКИ   МОРДОВИЯ</a:t>
            </a:r>
          </a:p>
          <a:p>
            <a:pPr algn="ctr">
              <a:lnSpc>
                <a:spcPct val="120000"/>
              </a:lnSpc>
              <a:defRPr/>
            </a:pPr>
            <a:r>
              <a:rPr lang="ru-RU" sz="3200" b="1" dirty="0" smtClean="0">
                <a:solidFill>
                  <a:srgbClr val="3514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«КОМПЛЕКСНОЕ   РАЗВИТИЕ</a:t>
            </a:r>
          </a:p>
          <a:p>
            <a:pPr algn="ctr">
              <a:lnSpc>
                <a:spcPct val="120000"/>
              </a:lnSpc>
              <a:defRPr/>
            </a:pPr>
            <a:r>
              <a:rPr lang="ru-RU" sz="3200" b="1" dirty="0" smtClean="0">
                <a:solidFill>
                  <a:srgbClr val="3514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СЕЛЬСКИХ   ТЕРРИТОРИЙ»</a:t>
            </a:r>
          </a:p>
          <a:p>
            <a:pPr algn="ctr">
              <a:lnSpc>
                <a:spcPct val="120000"/>
              </a:lnSpc>
              <a:defRPr/>
            </a:pPr>
            <a:r>
              <a:rPr lang="ru-RU" sz="3200" b="1" dirty="0" smtClean="0">
                <a:solidFill>
                  <a:srgbClr val="3514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 2020 – 2025 ГОДЫ</a:t>
            </a:r>
            <a:endParaRPr lang="ru-RU" sz="3200" b="1" dirty="0">
              <a:solidFill>
                <a:srgbClr val="35141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r">
              <a:defRPr/>
            </a:pPr>
            <a:endParaRPr lang="ru-RU" b="1" dirty="0" smtClean="0">
              <a:solidFill>
                <a:srgbClr val="35141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одзаголовок 2"/>
          <p:cNvSpPr txBox="1">
            <a:spLocks/>
          </p:cNvSpPr>
          <p:nvPr/>
        </p:nvSpPr>
        <p:spPr>
          <a:xfrm>
            <a:off x="2714612" y="4447065"/>
            <a:ext cx="4214812" cy="510778"/>
          </a:xfrm>
          <a:prstGeom prst="rect">
            <a:avLst/>
          </a:prstGeom>
        </p:spPr>
        <p:txBody>
          <a:bodyPr/>
          <a:lstStyle/>
          <a:p>
            <a:pPr marL="342900" indent="-342900" algn="ctr" eaLnBrk="0" hangingPunct="0">
              <a:spcBef>
                <a:spcPct val="20000"/>
              </a:spcBef>
              <a:defRPr/>
            </a:pPr>
            <a:endParaRPr lang="ru-RU" sz="25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2051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7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60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6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5" name="Прямоугольник 14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14" name="Picture 1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Номер слайда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3A8FB4-E67F-47E0-AAB8-6E6D0D236D40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</p:cSld>
  <p:clrMapOvr>
    <a:masterClrMapping/>
  </p:clrMapOvr>
  <p:transition advTm="300000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object 39"/>
          <p:cNvSpPr>
            <a:spLocks/>
          </p:cNvSpPr>
          <p:nvPr/>
        </p:nvSpPr>
        <p:spPr bwMode="auto">
          <a:xfrm>
            <a:off x="665163" y="439738"/>
            <a:ext cx="31750" cy="25400"/>
          </a:xfrm>
          <a:custGeom>
            <a:avLst/>
            <a:gdLst>
              <a:gd name="T0" fmla="*/ 25400 w 50800"/>
              <a:gd name="T1" fmla="*/ 0 h 50800"/>
              <a:gd name="T2" fmla="*/ 15510 w 50800"/>
              <a:gd name="T3" fmla="*/ 1995 h 50800"/>
              <a:gd name="T4" fmla="*/ 7437 w 50800"/>
              <a:gd name="T5" fmla="*/ 7437 h 50800"/>
              <a:gd name="T6" fmla="*/ 1995 w 50800"/>
              <a:gd name="T7" fmla="*/ 15510 h 50800"/>
              <a:gd name="T8" fmla="*/ 0 w 50800"/>
              <a:gd name="T9" fmla="*/ 25400 h 50800"/>
              <a:gd name="T10" fmla="*/ 1995 w 50800"/>
              <a:gd name="T11" fmla="*/ 35289 h 50800"/>
              <a:gd name="T12" fmla="*/ 7437 w 50800"/>
              <a:gd name="T13" fmla="*/ 43362 h 50800"/>
              <a:gd name="T14" fmla="*/ 15510 w 50800"/>
              <a:gd name="T15" fmla="*/ 48804 h 50800"/>
              <a:gd name="T16" fmla="*/ 25400 w 50800"/>
              <a:gd name="T17" fmla="*/ 50800 h 50800"/>
              <a:gd name="T18" fmla="*/ 35289 w 50800"/>
              <a:gd name="T19" fmla="*/ 48804 h 50800"/>
              <a:gd name="T20" fmla="*/ 43362 w 50800"/>
              <a:gd name="T21" fmla="*/ 43362 h 50800"/>
              <a:gd name="T22" fmla="*/ 48804 w 50800"/>
              <a:gd name="T23" fmla="*/ 35289 h 50800"/>
              <a:gd name="T24" fmla="*/ 50800 w 50800"/>
              <a:gd name="T25" fmla="*/ 25400 h 50800"/>
              <a:gd name="T26" fmla="*/ 48804 w 50800"/>
              <a:gd name="T27" fmla="*/ 15510 h 50800"/>
              <a:gd name="T28" fmla="*/ 43362 w 50800"/>
              <a:gd name="T29" fmla="*/ 7437 h 50800"/>
              <a:gd name="T30" fmla="*/ 35289 w 50800"/>
              <a:gd name="T31" fmla="*/ 1995 h 50800"/>
              <a:gd name="T32" fmla="*/ 25400 w 50800"/>
              <a:gd name="T33" fmla="*/ 0 h 50800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50800"/>
              <a:gd name="T52" fmla="*/ 0 h 50800"/>
              <a:gd name="T53" fmla="*/ 50800 w 50800"/>
              <a:gd name="T54" fmla="*/ 50800 h 50800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50800" h="50800">
                <a:moveTo>
                  <a:pt x="25400" y="0"/>
                </a:moveTo>
                <a:lnTo>
                  <a:pt x="15510" y="1995"/>
                </a:lnTo>
                <a:lnTo>
                  <a:pt x="7437" y="7437"/>
                </a:lnTo>
                <a:lnTo>
                  <a:pt x="1995" y="15510"/>
                </a:lnTo>
                <a:lnTo>
                  <a:pt x="0" y="25400"/>
                </a:lnTo>
                <a:lnTo>
                  <a:pt x="1995" y="35289"/>
                </a:lnTo>
                <a:lnTo>
                  <a:pt x="7437" y="43362"/>
                </a:lnTo>
                <a:lnTo>
                  <a:pt x="15510" y="48804"/>
                </a:lnTo>
                <a:lnTo>
                  <a:pt x="25400" y="50800"/>
                </a:lnTo>
                <a:lnTo>
                  <a:pt x="35289" y="48804"/>
                </a:lnTo>
                <a:lnTo>
                  <a:pt x="43362" y="43362"/>
                </a:lnTo>
                <a:lnTo>
                  <a:pt x="48804" y="35289"/>
                </a:lnTo>
                <a:lnTo>
                  <a:pt x="50800" y="25400"/>
                </a:lnTo>
                <a:lnTo>
                  <a:pt x="48804" y="15510"/>
                </a:lnTo>
                <a:lnTo>
                  <a:pt x="43362" y="7437"/>
                </a:lnTo>
                <a:lnTo>
                  <a:pt x="35289" y="1995"/>
                </a:lnTo>
                <a:lnTo>
                  <a:pt x="25400" y="0"/>
                </a:lnTo>
                <a:close/>
              </a:path>
            </a:pathLst>
          </a:custGeom>
          <a:solidFill>
            <a:srgbClr val="0067AC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2299" name="object 172"/>
          <p:cNvSpPr txBox="1">
            <a:spLocks noChangeArrowheads="1"/>
          </p:cNvSpPr>
          <p:nvPr/>
        </p:nvSpPr>
        <p:spPr bwMode="auto">
          <a:xfrm>
            <a:off x="606425" y="4106865"/>
            <a:ext cx="1816100" cy="2805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3513" rIns="0" bIns="0">
            <a:spAutoFit/>
          </a:bodyPr>
          <a:lstStyle/>
          <a:p>
            <a:pPr marL="6350">
              <a:spcBef>
                <a:spcPts val="25"/>
              </a:spcBef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2300" name="object 172"/>
          <p:cNvSpPr txBox="1">
            <a:spLocks noChangeArrowheads="1"/>
          </p:cNvSpPr>
          <p:nvPr/>
        </p:nvSpPr>
        <p:spPr bwMode="auto">
          <a:xfrm>
            <a:off x="606425" y="4270375"/>
            <a:ext cx="1816100" cy="2805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3513" rIns="0" bIns="0">
            <a:spAutoFit/>
          </a:bodyPr>
          <a:lstStyle/>
          <a:p>
            <a:pPr marL="6350">
              <a:spcBef>
                <a:spcPts val="25"/>
              </a:spcBef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8" name="object 14"/>
          <p:cNvSpPr txBox="1"/>
          <p:nvPr/>
        </p:nvSpPr>
        <p:spPr>
          <a:xfrm>
            <a:off x="323528" y="699542"/>
            <a:ext cx="8496944" cy="499538"/>
          </a:xfrm>
          <a:prstGeom prst="rect">
            <a:avLst/>
          </a:prstGeom>
        </p:spPr>
        <p:txBody>
          <a:bodyPr wrap="square" lIns="0" tIns="7027" rIns="0" bIns="0">
            <a:spAutoFit/>
          </a:bodyPr>
          <a:lstStyle/>
          <a:p>
            <a:pPr marL="7027" algn="ctr">
              <a:spcBef>
                <a:spcPts val="55"/>
              </a:spcBef>
              <a:defRPr/>
            </a:pPr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ФИНАНСИРОВАНИЕ ПРОГРАММ,  НАПРАВЛЕННЫХ НА СОЦИАЛЬНОЕ РАЗВИТИЕ СЕЛЬСКИХ ТЕРРИТОРИЙ ИЗ ФЕДЕРАЛЬНОГО БЮДЖЕТА, МЛН. РУБЛЕЙ</a:t>
            </a:r>
            <a:endParaRPr sz="20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16" name="Picture 7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" name="Picture 7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" name="Picture 7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0" name="Picture 1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6902896" y="4731990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2</a:t>
            </a:fld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20" name="Диаграмма 19"/>
          <p:cNvGraphicFramePr/>
          <p:nvPr/>
        </p:nvGraphicFramePr>
        <p:xfrm>
          <a:off x="251520" y="1347614"/>
          <a:ext cx="8568952" cy="36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object 39"/>
          <p:cNvSpPr>
            <a:spLocks/>
          </p:cNvSpPr>
          <p:nvPr/>
        </p:nvSpPr>
        <p:spPr bwMode="auto">
          <a:xfrm>
            <a:off x="665163" y="439738"/>
            <a:ext cx="31750" cy="25400"/>
          </a:xfrm>
          <a:custGeom>
            <a:avLst/>
            <a:gdLst>
              <a:gd name="T0" fmla="*/ 25400 w 50800"/>
              <a:gd name="T1" fmla="*/ 0 h 50800"/>
              <a:gd name="T2" fmla="*/ 15510 w 50800"/>
              <a:gd name="T3" fmla="*/ 1995 h 50800"/>
              <a:gd name="T4" fmla="*/ 7437 w 50800"/>
              <a:gd name="T5" fmla="*/ 7437 h 50800"/>
              <a:gd name="T6" fmla="*/ 1995 w 50800"/>
              <a:gd name="T7" fmla="*/ 15510 h 50800"/>
              <a:gd name="T8" fmla="*/ 0 w 50800"/>
              <a:gd name="T9" fmla="*/ 25400 h 50800"/>
              <a:gd name="T10" fmla="*/ 1995 w 50800"/>
              <a:gd name="T11" fmla="*/ 35289 h 50800"/>
              <a:gd name="T12" fmla="*/ 7437 w 50800"/>
              <a:gd name="T13" fmla="*/ 43362 h 50800"/>
              <a:gd name="T14" fmla="*/ 15510 w 50800"/>
              <a:gd name="T15" fmla="*/ 48804 h 50800"/>
              <a:gd name="T16" fmla="*/ 25400 w 50800"/>
              <a:gd name="T17" fmla="*/ 50800 h 50800"/>
              <a:gd name="T18" fmla="*/ 35289 w 50800"/>
              <a:gd name="T19" fmla="*/ 48804 h 50800"/>
              <a:gd name="T20" fmla="*/ 43362 w 50800"/>
              <a:gd name="T21" fmla="*/ 43362 h 50800"/>
              <a:gd name="T22" fmla="*/ 48804 w 50800"/>
              <a:gd name="T23" fmla="*/ 35289 h 50800"/>
              <a:gd name="T24" fmla="*/ 50800 w 50800"/>
              <a:gd name="T25" fmla="*/ 25400 h 50800"/>
              <a:gd name="T26" fmla="*/ 48804 w 50800"/>
              <a:gd name="T27" fmla="*/ 15510 h 50800"/>
              <a:gd name="T28" fmla="*/ 43362 w 50800"/>
              <a:gd name="T29" fmla="*/ 7437 h 50800"/>
              <a:gd name="T30" fmla="*/ 35289 w 50800"/>
              <a:gd name="T31" fmla="*/ 1995 h 50800"/>
              <a:gd name="T32" fmla="*/ 25400 w 50800"/>
              <a:gd name="T33" fmla="*/ 0 h 50800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50800"/>
              <a:gd name="T52" fmla="*/ 0 h 50800"/>
              <a:gd name="T53" fmla="*/ 50800 w 50800"/>
              <a:gd name="T54" fmla="*/ 50800 h 50800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50800" h="50800">
                <a:moveTo>
                  <a:pt x="25400" y="0"/>
                </a:moveTo>
                <a:lnTo>
                  <a:pt x="15510" y="1995"/>
                </a:lnTo>
                <a:lnTo>
                  <a:pt x="7437" y="7437"/>
                </a:lnTo>
                <a:lnTo>
                  <a:pt x="1995" y="15510"/>
                </a:lnTo>
                <a:lnTo>
                  <a:pt x="0" y="25400"/>
                </a:lnTo>
                <a:lnTo>
                  <a:pt x="1995" y="35289"/>
                </a:lnTo>
                <a:lnTo>
                  <a:pt x="7437" y="43362"/>
                </a:lnTo>
                <a:lnTo>
                  <a:pt x="15510" y="48804"/>
                </a:lnTo>
                <a:lnTo>
                  <a:pt x="25400" y="50800"/>
                </a:lnTo>
                <a:lnTo>
                  <a:pt x="35289" y="48804"/>
                </a:lnTo>
                <a:lnTo>
                  <a:pt x="43362" y="43362"/>
                </a:lnTo>
                <a:lnTo>
                  <a:pt x="48804" y="35289"/>
                </a:lnTo>
                <a:lnTo>
                  <a:pt x="50800" y="25400"/>
                </a:lnTo>
                <a:lnTo>
                  <a:pt x="48804" y="15510"/>
                </a:lnTo>
                <a:lnTo>
                  <a:pt x="43362" y="7437"/>
                </a:lnTo>
                <a:lnTo>
                  <a:pt x="35289" y="1995"/>
                </a:lnTo>
                <a:lnTo>
                  <a:pt x="25400" y="0"/>
                </a:lnTo>
                <a:close/>
              </a:path>
            </a:pathLst>
          </a:custGeom>
          <a:solidFill>
            <a:srgbClr val="0067AC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2299" name="object 172"/>
          <p:cNvSpPr txBox="1">
            <a:spLocks noChangeArrowheads="1"/>
          </p:cNvSpPr>
          <p:nvPr/>
        </p:nvSpPr>
        <p:spPr bwMode="auto">
          <a:xfrm>
            <a:off x="606425" y="4106865"/>
            <a:ext cx="1816100" cy="2805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3513" rIns="0" bIns="0">
            <a:spAutoFit/>
          </a:bodyPr>
          <a:lstStyle/>
          <a:p>
            <a:pPr marL="6350">
              <a:spcBef>
                <a:spcPts val="25"/>
              </a:spcBef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2300" name="object 172"/>
          <p:cNvSpPr txBox="1">
            <a:spLocks noChangeArrowheads="1"/>
          </p:cNvSpPr>
          <p:nvPr/>
        </p:nvSpPr>
        <p:spPr bwMode="auto">
          <a:xfrm>
            <a:off x="606425" y="4270375"/>
            <a:ext cx="1816100" cy="2805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3513" rIns="0" bIns="0">
            <a:spAutoFit/>
          </a:bodyPr>
          <a:lstStyle/>
          <a:p>
            <a:pPr marL="6350">
              <a:spcBef>
                <a:spcPts val="25"/>
              </a:spcBef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8" name="object 14"/>
          <p:cNvSpPr txBox="1"/>
          <p:nvPr/>
        </p:nvSpPr>
        <p:spPr>
          <a:xfrm>
            <a:off x="611560" y="1635651"/>
            <a:ext cx="8015288" cy="622649"/>
          </a:xfrm>
          <a:prstGeom prst="rect">
            <a:avLst/>
          </a:prstGeom>
        </p:spPr>
        <p:txBody>
          <a:bodyPr lIns="0" tIns="7027" rIns="0" bIns="0">
            <a:spAutoFit/>
          </a:bodyPr>
          <a:lstStyle/>
          <a:p>
            <a:pPr marL="7027" algn="ctr">
              <a:spcBef>
                <a:spcPts val="55"/>
              </a:spcBef>
              <a:defRPr/>
            </a:pP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УТВЕРЖДЕНА ПОСТАНОВЛЕНИЕМ ПРАВИТЕЛЬСТВА РОССИЙСКОЙ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ФЕДЕРАЦИИ ОТ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31 МАЯ 2019 Г. № 696</a:t>
            </a:r>
            <a:endParaRPr sz="20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16" name="Picture 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" name="Picture 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" name="Picture 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0" name="Picture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TextBox 30"/>
          <p:cNvSpPr txBox="1"/>
          <p:nvPr/>
        </p:nvSpPr>
        <p:spPr>
          <a:xfrm>
            <a:off x="0" y="626904"/>
            <a:ext cx="9144000" cy="720710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6350" algn="ctr">
              <a:spcBef>
                <a:spcPts val="50"/>
              </a:spcBef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ГОСУДАРСТВЕННАЯ ПРОГРАММА РОССИЙСКОЙ ФЕДЕРАЦИИ </a:t>
            </a:r>
          </a:p>
          <a:p>
            <a:pPr marL="6350" algn="ctr">
              <a:spcBef>
                <a:spcPts val="50"/>
              </a:spcBef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«КОМПЛЕКСНОЕ РАЗВИТИЕ СЕЛЬСКИХ ТЕРРИТОРИЙ»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12"/>
          </p:nvPr>
        </p:nvSpPr>
        <p:spPr>
          <a:xfrm>
            <a:off x="6902896" y="4731990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3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0" y="2643758"/>
            <a:ext cx="9144000" cy="720710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6350" algn="ctr">
              <a:spcBef>
                <a:spcPts val="50"/>
              </a:spcBef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ГОСУДАРСТВЕННАЯ ПРОГРАММА РЕСПУБЛИКИ МОРДОВИЯ</a:t>
            </a:r>
          </a:p>
          <a:p>
            <a:pPr marL="6350" algn="ctr">
              <a:spcBef>
                <a:spcPts val="50"/>
              </a:spcBef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«КОМПЛЕКСНОЕ РАЗВИТИЕ СЕЛЬСКИХ ТЕРРИТОРИЙ»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object 14"/>
          <p:cNvSpPr txBox="1"/>
          <p:nvPr/>
        </p:nvSpPr>
        <p:spPr>
          <a:xfrm>
            <a:off x="683568" y="3795886"/>
            <a:ext cx="8015288" cy="622649"/>
          </a:xfrm>
          <a:prstGeom prst="rect">
            <a:avLst/>
          </a:prstGeom>
        </p:spPr>
        <p:txBody>
          <a:bodyPr lIns="0" tIns="7027" rIns="0" bIns="0">
            <a:spAutoFit/>
          </a:bodyPr>
          <a:lstStyle/>
          <a:p>
            <a:pPr marL="7027" algn="ctr">
              <a:spcBef>
                <a:spcPts val="55"/>
              </a:spcBef>
              <a:defRPr/>
            </a:pP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УТВЕРЖДЕНА ПОСТАНОВЛЕНИЕМ ПРАВИТЕЛЬСТВА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РЕСПУБЛИКИ МОРДОВИЯ ОТ 5 СЕНТЯБРЯ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 Г. №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370</a:t>
            </a:r>
            <a:endParaRPr sz="20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object 39"/>
          <p:cNvSpPr>
            <a:spLocks/>
          </p:cNvSpPr>
          <p:nvPr/>
        </p:nvSpPr>
        <p:spPr bwMode="auto">
          <a:xfrm>
            <a:off x="665163" y="439738"/>
            <a:ext cx="31750" cy="25400"/>
          </a:xfrm>
          <a:custGeom>
            <a:avLst/>
            <a:gdLst>
              <a:gd name="T0" fmla="*/ 25400 w 50800"/>
              <a:gd name="T1" fmla="*/ 0 h 50800"/>
              <a:gd name="T2" fmla="*/ 15510 w 50800"/>
              <a:gd name="T3" fmla="*/ 1995 h 50800"/>
              <a:gd name="T4" fmla="*/ 7437 w 50800"/>
              <a:gd name="T5" fmla="*/ 7437 h 50800"/>
              <a:gd name="T6" fmla="*/ 1995 w 50800"/>
              <a:gd name="T7" fmla="*/ 15510 h 50800"/>
              <a:gd name="T8" fmla="*/ 0 w 50800"/>
              <a:gd name="T9" fmla="*/ 25400 h 50800"/>
              <a:gd name="T10" fmla="*/ 1995 w 50800"/>
              <a:gd name="T11" fmla="*/ 35289 h 50800"/>
              <a:gd name="T12" fmla="*/ 7437 w 50800"/>
              <a:gd name="T13" fmla="*/ 43362 h 50800"/>
              <a:gd name="T14" fmla="*/ 15510 w 50800"/>
              <a:gd name="T15" fmla="*/ 48804 h 50800"/>
              <a:gd name="T16" fmla="*/ 25400 w 50800"/>
              <a:gd name="T17" fmla="*/ 50800 h 50800"/>
              <a:gd name="T18" fmla="*/ 35289 w 50800"/>
              <a:gd name="T19" fmla="*/ 48804 h 50800"/>
              <a:gd name="T20" fmla="*/ 43362 w 50800"/>
              <a:gd name="T21" fmla="*/ 43362 h 50800"/>
              <a:gd name="T22" fmla="*/ 48804 w 50800"/>
              <a:gd name="T23" fmla="*/ 35289 h 50800"/>
              <a:gd name="T24" fmla="*/ 50800 w 50800"/>
              <a:gd name="T25" fmla="*/ 25400 h 50800"/>
              <a:gd name="T26" fmla="*/ 48804 w 50800"/>
              <a:gd name="T27" fmla="*/ 15510 h 50800"/>
              <a:gd name="T28" fmla="*/ 43362 w 50800"/>
              <a:gd name="T29" fmla="*/ 7437 h 50800"/>
              <a:gd name="T30" fmla="*/ 35289 w 50800"/>
              <a:gd name="T31" fmla="*/ 1995 h 50800"/>
              <a:gd name="T32" fmla="*/ 25400 w 50800"/>
              <a:gd name="T33" fmla="*/ 0 h 50800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50800"/>
              <a:gd name="T52" fmla="*/ 0 h 50800"/>
              <a:gd name="T53" fmla="*/ 50800 w 50800"/>
              <a:gd name="T54" fmla="*/ 50800 h 50800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50800" h="50800">
                <a:moveTo>
                  <a:pt x="25400" y="0"/>
                </a:moveTo>
                <a:lnTo>
                  <a:pt x="15510" y="1995"/>
                </a:lnTo>
                <a:lnTo>
                  <a:pt x="7437" y="7437"/>
                </a:lnTo>
                <a:lnTo>
                  <a:pt x="1995" y="15510"/>
                </a:lnTo>
                <a:lnTo>
                  <a:pt x="0" y="25400"/>
                </a:lnTo>
                <a:lnTo>
                  <a:pt x="1995" y="35289"/>
                </a:lnTo>
                <a:lnTo>
                  <a:pt x="7437" y="43362"/>
                </a:lnTo>
                <a:lnTo>
                  <a:pt x="15510" y="48804"/>
                </a:lnTo>
                <a:lnTo>
                  <a:pt x="25400" y="50800"/>
                </a:lnTo>
                <a:lnTo>
                  <a:pt x="35289" y="48804"/>
                </a:lnTo>
                <a:lnTo>
                  <a:pt x="43362" y="43362"/>
                </a:lnTo>
                <a:lnTo>
                  <a:pt x="48804" y="35289"/>
                </a:lnTo>
                <a:lnTo>
                  <a:pt x="50800" y="25400"/>
                </a:lnTo>
                <a:lnTo>
                  <a:pt x="48804" y="15510"/>
                </a:lnTo>
                <a:lnTo>
                  <a:pt x="43362" y="7437"/>
                </a:lnTo>
                <a:lnTo>
                  <a:pt x="35289" y="1995"/>
                </a:lnTo>
                <a:lnTo>
                  <a:pt x="25400" y="0"/>
                </a:lnTo>
                <a:close/>
              </a:path>
            </a:pathLst>
          </a:custGeom>
          <a:solidFill>
            <a:srgbClr val="0067AC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2299" name="object 172"/>
          <p:cNvSpPr txBox="1">
            <a:spLocks noChangeArrowheads="1"/>
          </p:cNvSpPr>
          <p:nvPr/>
        </p:nvSpPr>
        <p:spPr bwMode="auto">
          <a:xfrm>
            <a:off x="606425" y="4106865"/>
            <a:ext cx="1816100" cy="2805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3513" rIns="0" bIns="0">
            <a:spAutoFit/>
          </a:bodyPr>
          <a:lstStyle/>
          <a:p>
            <a:pPr marL="6350">
              <a:spcBef>
                <a:spcPts val="25"/>
              </a:spcBef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2300" name="object 172"/>
          <p:cNvSpPr txBox="1">
            <a:spLocks noChangeArrowheads="1"/>
          </p:cNvSpPr>
          <p:nvPr/>
        </p:nvSpPr>
        <p:spPr bwMode="auto">
          <a:xfrm>
            <a:off x="606425" y="4270375"/>
            <a:ext cx="1816100" cy="2805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3513" rIns="0" bIns="0">
            <a:spAutoFit/>
          </a:bodyPr>
          <a:lstStyle/>
          <a:p>
            <a:pPr marL="6350">
              <a:spcBef>
                <a:spcPts val="25"/>
              </a:spcBef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8" name="object 14"/>
          <p:cNvSpPr txBox="1"/>
          <p:nvPr/>
        </p:nvSpPr>
        <p:spPr>
          <a:xfrm>
            <a:off x="539552" y="627534"/>
            <a:ext cx="8015288" cy="314872"/>
          </a:xfrm>
          <a:prstGeom prst="rect">
            <a:avLst/>
          </a:prstGeom>
        </p:spPr>
        <p:txBody>
          <a:bodyPr lIns="0" tIns="7027" rIns="0" bIns="0">
            <a:spAutoFit/>
          </a:bodyPr>
          <a:lstStyle/>
          <a:p>
            <a:pPr marL="7027" algn="ctr">
              <a:spcBef>
                <a:spcPts val="55"/>
              </a:spcBef>
              <a:defRPr/>
            </a:pP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ЦЕЛИ ГОСУДАРСТВЕННОЙ ПРОГРАММЫ</a:t>
            </a:r>
            <a:endParaRPr sz="20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16" name="Picture 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" name="Picture 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" name="Picture 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0" name="Picture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1221451"/>
              </p:ext>
            </p:extLst>
          </p:nvPr>
        </p:nvGraphicFramePr>
        <p:xfrm>
          <a:off x="107510" y="1059582"/>
          <a:ext cx="8928991" cy="383815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976816"/>
                <a:gridCol w="1817515"/>
                <a:gridCol w="2134660"/>
              </a:tblGrid>
              <a:tr h="765198">
                <a:tc rowSpan="2"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8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1148" marB="41148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Задачи  (на конец 2025 года)</a:t>
                      </a:r>
                      <a:endParaRPr lang="ru-RU" sz="18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1148" marB="41148"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571126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 России</a:t>
                      </a:r>
                      <a:endParaRPr lang="ru-RU" sz="13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1148" marB="41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 Республике Мордовия</a:t>
                      </a:r>
                      <a:endParaRPr lang="ru-RU" sz="13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1148" marB="41148" anchor="ctr"/>
                </a:tc>
              </a:tr>
              <a:tr h="798467">
                <a:tc>
                  <a:txBody>
                    <a:bodyPr/>
                    <a:lstStyle/>
                    <a:p>
                      <a:r>
                        <a:rPr lang="ru-RU" sz="13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Сохранение доли сельского населения </a:t>
                      </a:r>
                      <a:r>
                        <a:rPr lang="ru-RU" sz="13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общей численности населения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1148" marB="41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25,3 %</a:t>
                      </a:r>
                      <a:endParaRPr lang="ru-RU" sz="13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1148" marB="41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30,0 %</a:t>
                      </a:r>
                      <a:endParaRPr lang="ru-RU" sz="13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1148" marB="41148" anchor="ctr"/>
                </a:tc>
              </a:tr>
              <a:tr h="806785">
                <a:tc>
                  <a:txBody>
                    <a:bodyPr/>
                    <a:lstStyle/>
                    <a:p>
                      <a:r>
                        <a:rPr lang="ru-RU" sz="13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Достижение соотношения среднемесячных располагаемых ресурсов</a:t>
                      </a:r>
                      <a:r>
                        <a:rPr lang="ru-RU" sz="13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сельского и городского домохозяйств 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1148" marB="41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80,0 %</a:t>
                      </a:r>
                      <a:endParaRPr lang="ru-RU" sz="13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1148" marB="41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100,0 %</a:t>
                      </a:r>
                      <a:endParaRPr lang="ru-RU" sz="13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1148" marB="41148" anchor="ctr"/>
                </a:tc>
              </a:tr>
              <a:tr h="896580">
                <a:tc>
                  <a:txBody>
                    <a:bodyPr/>
                    <a:lstStyle/>
                    <a:p>
                      <a:r>
                        <a:rPr lang="ru-RU" sz="13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Повышение доли общей площади </a:t>
                      </a:r>
                      <a:r>
                        <a:rPr lang="ru-RU" sz="13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благоустроенных жилых помещений в сельских населенных пунктах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1148" marB="41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50,0 %</a:t>
                      </a:r>
                      <a:endParaRPr lang="ru-RU" sz="13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1148" marB="41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50,0 %</a:t>
                      </a:r>
                      <a:endParaRPr lang="ru-RU" sz="13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1148" marB="41148" anchor="ctr"/>
                </a:tc>
              </a:tr>
            </a:tbl>
          </a:graphicData>
        </a:graphic>
      </p:graphicFrame>
      <p:sp>
        <p:nvSpPr>
          <p:cNvPr id="24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6902896" y="4731990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4</a:t>
            </a:fld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object 39"/>
          <p:cNvSpPr/>
          <p:nvPr/>
        </p:nvSpPr>
        <p:spPr>
          <a:xfrm>
            <a:off x="665810" y="950801"/>
            <a:ext cx="30710" cy="24435"/>
          </a:xfrm>
          <a:custGeom>
            <a:avLst/>
            <a:gdLst/>
            <a:ahLst/>
            <a:cxnLst/>
            <a:rect l="l" t="t" r="r" b="b"/>
            <a:pathLst>
              <a:path w="50800" h="50800">
                <a:moveTo>
                  <a:pt x="25400" y="0"/>
                </a:moveTo>
                <a:lnTo>
                  <a:pt x="15510" y="1995"/>
                </a:lnTo>
                <a:lnTo>
                  <a:pt x="7437" y="7437"/>
                </a:lnTo>
                <a:lnTo>
                  <a:pt x="1995" y="15510"/>
                </a:lnTo>
                <a:lnTo>
                  <a:pt x="0" y="25400"/>
                </a:lnTo>
                <a:lnTo>
                  <a:pt x="1995" y="35289"/>
                </a:lnTo>
                <a:lnTo>
                  <a:pt x="7437" y="43362"/>
                </a:lnTo>
                <a:lnTo>
                  <a:pt x="15510" y="48804"/>
                </a:lnTo>
                <a:lnTo>
                  <a:pt x="25400" y="50800"/>
                </a:lnTo>
                <a:lnTo>
                  <a:pt x="35289" y="48804"/>
                </a:lnTo>
                <a:lnTo>
                  <a:pt x="43362" y="43362"/>
                </a:lnTo>
                <a:lnTo>
                  <a:pt x="48804" y="35289"/>
                </a:lnTo>
                <a:lnTo>
                  <a:pt x="50800" y="25400"/>
                </a:lnTo>
                <a:lnTo>
                  <a:pt x="48804" y="15510"/>
                </a:lnTo>
                <a:lnTo>
                  <a:pt x="43362" y="7437"/>
                </a:lnTo>
                <a:lnTo>
                  <a:pt x="35289" y="1995"/>
                </a:lnTo>
                <a:lnTo>
                  <a:pt x="25400" y="0"/>
                </a:lnTo>
                <a:close/>
              </a:path>
            </a:pathLst>
          </a:custGeom>
          <a:solidFill>
            <a:srgbClr val="0067AC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5" name="object 172"/>
          <p:cNvSpPr txBox="1"/>
          <p:nvPr/>
        </p:nvSpPr>
        <p:spPr>
          <a:xfrm>
            <a:off x="605789" y="4617140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6" name="object 172"/>
          <p:cNvSpPr txBox="1"/>
          <p:nvPr/>
        </p:nvSpPr>
        <p:spPr>
          <a:xfrm>
            <a:off x="605789" y="4781039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1" name="object 14"/>
          <p:cNvSpPr txBox="1"/>
          <p:nvPr/>
        </p:nvSpPr>
        <p:spPr>
          <a:xfrm>
            <a:off x="395536" y="1593870"/>
            <a:ext cx="8424936" cy="17699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ctr">
              <a:spcBef>
                <a:spcPts val="62"/>
              </a:spcBef>
            </a:pPr>
            <a:r>
              <a:rPr lang="ru-RU" sz="1600" b="1" dirty="0" smtClean="0">
                <a:solidFill>
                  <a:srgbClr val="171941"/>
                </a:solidFill>
                <a:latin typeface="Times New Roman" pitchFamily="18" charset="0"/>
                <a:cs typeface="Times New Roman" pitchFamily="18" charset="0"/>
              </a:rPr>
              <a:t>сельские поселения, а также сельские населенные пункты и рабочие поселки, входящие в состав городских округов (за исключением городских округов, на территории которых находятся административные центры субъектов Российской Федерации)</a:t>
            </a:r>
          </a:p>
          <a:p>
            <a:pPr marL="7870" algn="ctr">
              <a:spcBef>
                <a:spcPts val="62"/>
              </a:spcBef>
            </a:pPr>
            <a:endParaRPr lang="ru-RU" sz="1600" b="1" dirty="0" smtClean="0">
              <a:solidFill>
                <a:srgbClr val="171941"/>
              </a:solidFill>
              <a:latin typeface="Times New Roman" pitchFamily="18" charset="0"/>
              <a:cs typeface="Times New Roman" pitchFamily="18" charset="0"/>
            </a:endParaRPr>
          </a:p>
          <a:p>
            <a:pPr marL="7870" algn="ctr">
              <a:spcBef>
                <a:spcPts val="62"/>
              </a:spcBef>
            </a:pPr>
            <a:r>
              <a:rPr lang="ru-RU" sz="1600" b="1" dirty="0" smtClean="0">
                <a:solidFill>
                  <a:srgbClr val="171941"/>
                </a:solidFill>
                <a:latin typeface="Times New Roman" pitchFamily="18" charset="0"/>
                <a:cs typeface="Times New Roman" pitchFamily="18" charset="0"/>
              </a:rPr>
              <a:t>на  территории Республики Мордовия:</a:t>
            </a:r>
          </a:p>
          <a:p>
            <a:pPr marL="7870" algn="ctr">
              <a:spcBef>
                <a:spcPts val="62"/>
              </a:spcBef>
            </a:pPr>
            <a:r>
              <a:rPr lang="ru-RU" sz="1600" b="1" dirty="0" smtClean="0">
                <a:solidFill>
                  <a:srgbClr val="171941"/>
                </a:solidFill>
                <a:latin typeface="Times New Roman" pitchFamily="18" charset="0"/>
                <a:cs typeface="Times New Roman" pitchFamily="18" charset="0"/>
              </a:rPr>
              <a:t>все сельские поселения, а также рабочие поселки Атяшево, Зубова Поляна,  </a:t>
            </a:r>
            <a:r>
              <a:rPr lang="ru-RU" sz="1600" b="1" dirty="0" err="1" smtClean="0">
                <a:solidFill>
                  <a:srgbClr val="17194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Кадошкино</a:t>
            </a:r>
            <a:r>
              <a:rPr lang="ru-RU" sz="1600" b="1" dirty="0" smtClean="0">
                <a:solidFill>
                  <a:srgbClr val="17194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Комсомольский, Потьма, Торбеево, Тургенево, Умет, Чамзинка и Явас</a:t>
            </a:r>
            <a:endParaRPr lang="ru-RU" sz="1600" b="1" dirty="0">
              <a:solidFill>
                <a:srgbClr val="17194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object 14"/>
          <p:cNvSpPr txBox="1"/>
          <p:nvPr/>
        </p:nvSpPr>
        <p:spPr>
          <a:xfrm>
            <a:off x="2699792" y="1203598"/>
            <a:ext cx="3588492" cy="31572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СЕЛЬСКИЕ ТЕРРИТОРИИ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object 14"/>
          <p:cNvSpPr txBox="1"/>
          <p:nvPr/>
        </p:nvSpPr>
        <p:spPr>
          <a:xfrm>
            <a:off x="2771800" y="3480163"/>
            <a:ext cx="3528392" cy="31572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 anchor="ctr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СЕЛЬСКИЕ АГЛОМЕРАЦИИ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42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7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6553200" y="4767267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5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0" name="object 14"/>
          <p:cNvSpPr txBox="1"/>
          <p:nvPr/>
        </p:nvSpPr>
        <p:spPr>
          <a:xfrm>
            <a:off x="395536" y="699542"/>
            <a:ext cx="8375328" cy="314872"/>
          </a:xfrm>
          <a:prstGeom prst="rect">
            <a:avLst/>
          </a:prstGeom>
        </p:spPr>
        <p:txBody>
          <a:bodyPr wrap="square" lIns="0" tIns="7027" rIns="0" bIns="0">
            <a:spAutoFit/>
          </a:bodyPr>
          <a:lstStyle/>
          <a:p>
            <a:pPr marL="7027" algn="ctr">
              <a:spcBef>
                <a:spcPts val="55"/>
              </a:spcBef>
              <a:defRPr/>
            </a:pP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ТЕРРИТОРИЯ РЕАЛИЗАЦИИ ГОСУДАРСТВЕННОЙ ПРОГРАММЫ</a:t>
            </a:r>
            <a:endParaRPr sz="20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object 14"/>
          <p:cNvSpPr txBox="1"/>
          <p:nvPr/>
        </p:nvSpPr>
        <p:spPr>
          <a:xfrm>
            <a:off x="467544" y="3867894"/>
            <a:ext cx="8424936" cy="10313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ctr">
              <a:spcBef>
                <a:spcPts val="62"/>
              </a:spcBef>
            </a:pPr>
            <a:r>
              <a:rPr lang="ru-RU" sz="1600" b="1" dirty="0" smtClean="0">
                <a:solidFill>
                  <a:srgbClr val="171941"/>
                </a:solidFill>
                <a:latin typeface="Times New Roman" pitchFamily="18" charset="0"/>
                <a:cs typeface="Times New Roman" pitchFamily="18" charset="0"/>
              </a:rPr>
              <a:t>сельские территории, а также города численностью до 30 тыс. человек</a:t>
            </a:r>
          </a:p>
          <a:p>
            <a:pPr marL="7870" algn="ctr">
              <a:spcBef>
                <a:spcPts val="62"/>
              </a:spcBef>
            </a:pPr>
            <a:endParaRPr lang="ru-RU" sz="1600" b="1" dirty="0" smtClean="0">
              <a:solidFill>
                <a:srgbClr val="171941"/>
              </a:solidFill>
              <a:latin typeface="Times New Roman" pitchFamily="18" charset="0"/>
              <a:cs typeface="Times New Roman" pitchFamily="18" charset="0"/>
            </a:endParaRPr>
          </a:p>
          <a:p>
            <a:pPr marL="7870" algn="ctr">
              <a:spcBef>
                <a:spcPts val="62"/>
              </a:spcBef>
            </a:pPr>
            <a:r>
              <a:rPr lang="ru-RU" sz="1600" b="1" dirty="0" smtClean="0">
                <a:solidFill>
                  <a:srgbClr val="171941"/>
                </a:solidFill>
                <a:latin typeface="Times New Roman" pitchFamily="18" charset="0"/>
                <a:cs typeface="Times New Roman" pitchFamily="18" charset="0"/>
              </a:rPr>
              <a:t>на  территории Республики Мордовия:</a:t>
            </a:r>
          </a:p>
          <a:p>
            <a:pPr marL="7870" algn="ctr">
              <a:spcBef>
                <a:spcPts val="62"/>
              </a:spcBef>
            </a:pPr>
            <a:r>
              <a:rPr lang="ru-RU" sz="1600" b="1" dirty="0" smtClean="0">
                <a:solidFill>
                  <a:srgbClr val="171941"/>
                </a:solidFill>
                <a:latin typeface="Times New Roman" pitchFamily="18" charset="0"/>
                <a:cs typeface="Times New Roman" pitchFamily="18" charset="0"/>
              </a:rPr>
              <a:t>Ардатов, Инсар, Ковылкино, Краснослободск и Темников</a:t>
            </a:r>
            <a:endParaRPr lang="ru-RU" sz="1600" b="1" dirty="0">
              <a:solidFill>
                <a:srgbClr val="17194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Номер слайда 23"/>
          <p:cNvSpPr txBox="1">
            <a:spLocks/>
          </p:cNvSpPr>
          <p:nvPr/>
        </p:nvSpPr>
        <p:spPr>
          <a:xfrm>
            <a:off x="6902896" y="4731990"/>
            <a:ext cx="2133600" cy="273844"/>
          </a:xfrm>
          <a:prstGeom prst="rect">
            <a:avLst/>
          </a:prstGeom>
        </p:spPr>
        <p:txBody>
          <a:bodyPr vert="horz" lIns="0" tIns="0" rIns="0" bIns="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2FDA23-0A09-4143-A12A-BCA41F5DDA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5353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object 39"/>
          <p:cNvSpPr/>
          <p:nvPr/>
        </p:nvSpPr>
        <p:spPr>
          <a:xfrm>
            <a:off x="665810" y="950801"/>
            <a:ext cx="30710" cy="24435"/>
          </a:xfrm>
          <a:custGeom>
            <a:avLst/>
            <a:gdLst/>
            <a:ahLst/>
            <a:cxnLst/>
            <a:rect l="l" t="t" r="r" b="b"/>
            <a:pathLst>
              <a:path w="50800" h="50800">
                <a:moveTo>
                  <a:pt x="25400" y="0"/>
                </a:moveTo>
                <a:lnTo>
                  <a:pt x="15510" y="1995"/>
                </a:lnTo>
                <a:lnTo>
                  <a:pt x="7437" y="7437"/>
                </a:lnTo>
                <a:lnTo>
                  <a:pt x="1995" y="15510"/>
                </a:lnTo>
                <a:lnTo>
                  <a:pt x="0" y="25400"/>
                </a:lnTo>
                <a:lnTo>
                  <a:pt x="1995" y="35289"/>
                </a:lnTo>
                <a:lnTo>
                  <a:pt x="7437" y="43362"/>
                </a:lnTo>
                <a:lnTo>
                  <a:pt x="15510" y="48804"/>
                </a:lnTo>
                <a:lnTo>
                  <a:pt x="25400" y="50800"/>
                </a:lnTo>
                <a:lnTo>
                  <a:pt x="35289" y="48804"/>
                </a:lnTo>
                <a:lnTo>
                  <a:pt x="43362" y="43362"/>
                </a:lnTo>
                <a:lnTo>
                  <a:pt x="48804" y="35289"/>
                </a:lnTo>
                <a:lnTo>
                  <a:pt x="50800" y="25400"/>
                </a:lnTo>
                <a:lnTo>
                  <a:pt x="48804" y="15510"/>
                </a:lnTo>
                <a:lnTo>
                  <a:pt x="43362" y="7437"/>
                </a:lnTo>
                <a:lnTo>
                  <a:pt x="35289" y="1995"/>
                </a:lnTo>
                <a:lnTo>
                  <a:pt x="25400" y="0"/>
                </a:lnTo>
                <a:close/>
              </a:path>
            </a:pathLst>
          </a:custGeom>
          <a:solidFill>
            <a:srgbClr val="0067AC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42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7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6974904" y="4731990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6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1" name="object 14"/>
          <p:cNvSpPr txBox="1"/>
          <p:nvPr/>
        </p:nvSpPr>
        <p:spPr>
          <a:xfrm>
            <a:off x="251520" y="1347614"/>
            <a:ext cx="4320480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ПОЛУЧАТЕЛИ ГОСУДАРСТВЕННОЙ ПОДДЕРЖКИ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object 14"/>
          <p:cNvSpPr txBox="1"/>
          <p:nvPr/>
        </p:nvSpPr>
        <p:spPr>
          <a:xfrm>
            <a:off x="251520" y="1563642"/>
            <a:ext cx="4320480" cy="11236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Граждане РФ, отвечающие следующим условиям: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постоянное проживание на сельских территориях (обязательная регистрация по месту жительства);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признание нуждающимся в улучшении жилищных условий;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3) работа на сельских территориях в агропромышленном комплексе, организациях,  осуществляющих ветеринарную деятельность для сельскохозяйственных животных, или социальной сфере села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object 14"/>
          <p:cNvSpPr txBox="1"/>
          <p:nvPr/>
        </p:nvSpPr>
        <p:spPr>
          <a:xfrm>
            <a:off x="4788035" y="1563643"/>
            <a:ext cx="4176463" cy="9697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Доли </a:t>
            </a:r>
            <a:r>
              <a:rPr lang="ru-RU" sz="1000" b="1" dirty="0" err="1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софинансирования</a:t>
            </a: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 и республиканский бюджет – 69% от расчетной стоимости;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местный бюджет – 1%;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граждан – 30%. За счет средств граждан возможно строительство (приобретение) жилья сверх расчетной нормы. 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object 14"/>
          <p:cNvSpPr txBox="1"/>
          <p:nvPr/>
        </p:nvSpPr>
        <p:spPr>
          <a:xfrm>
            <a:off x="4716016" y="2571750"/>
            <a:ext cx="4320480" cy="40805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ПОРЯДОК ПРЕДОСТАВЛЕНИЯ СОЦИАЛЬНОЙ ВЫПЛАТЫ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object 14"/>
          <p:cNvSpPr txBox="1"/>
          <p:nvPr/>
        </p:nvSpPr>
        <p:spPr>
          <a:xfrm>
            <a:off x="4716016" y="3003798"/>
            <a:ext cx="4320480" cy="7773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just"/>
            <a:r>
              <a:rPr lang="ru-RU" sz="10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Гражданин имеет право направить социальную выплату на:</a:t>
            </a:r>
            <a:endParaRPr lang="ru-RU" sz="1000" b="1" dirty="0" smtClean="0">
              <a:solidFill>
                <a:srgbClr val="15223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000" b="1" dirty="0" smtClean="0">
                <a:solidFill>
                  <a:srgbClr val="152231"/>
                </a:solidFill>
                <a:latin typeface="Times New Roman" pitchFamily="18" charset="0"/>
                <a:cs typeface="Times New Roman" pitchFamily="18" charset="0"/>
              </a:rPr>
              <a:t>строительство индивидуального жилого дома;</a:t>
            </a:r>
          </a:p>
          <a:p>
            <a:r>
              <a:rPr lang="ru-RU" sz="1000" b="1" dirty="0" smtClean="0">
                <a:solidFill>
                  <a:srgbClr val="152231"/>
                </a:solidFill>
                <a:latin typeface="Times New Roman" pitchFamily="18" charset="0"/>
                <a:cs typeface="Times New Roman" pitchFamily="18" charset="0"/>
              </a:rPr>
              <a:t>долевое строительство;</a:t>
            </a:r>
          </a:p>
          <a:p>
            <a:r>
              <a:rPr lang="ru-RU" sz="1000" b="1" dirty="0" smtClean="0">
                <a:solidFill>
                  <a:srgbClr val="152231"/>
                </a:solidFill>
                <a:latin typeface="Times New Roman" pitchFamily="18" charset="0"/>
                <a:cs typeface="Times New Roman" pitchFamily="18" charset="0"/>
              </a:rPr>
              <a:t>приобретение готового жилья</a:t>
            </a:r>
          </a:p>
          <a:p>
            <a:r>
              <a:rPr lang="ru-RU" sz="1000" b="1" dirty="0" smtClean="0">
                <a:solidFill>
                  <a:srgbClr val="15223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51" name="object 14"/>
          <p:cNvSpPr txBox="1"/>
          <p:nvPr/>
        </p:nvSpPr>
        <p:spPr>
          <a:xfrm>
            <a:off x="4716016" y="1347614"/>
            <a:ext cx="4248472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ПРЕДОСТАВЛЕНИЯ СУБСИДИЙ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object 14"/>
          <p:cNvSpPr txBox="1"/>
          <p:nvPr/>
        </p:nvSpPr>
        <p:spPr>
          <a:xfrm>
            <a:off x="251520" y="2715766"/>
            <a:ext cx="4320480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ОЧЕРЕДНОСТЬ ПРЕДОСТАВЛЕНИЯ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" name="object 14"/>
          <p:cNvSpPr txBox="1"/>
          <p:nvPr/>
        </p:nvSpPr>
        <p:spPr>
          <a:xfrm>
            <a:off x="251524" y="2931791"/>
            <a:ext cx="4320479" cy="623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r>
              <a:rPr lang="ru-RU" sz="1000" b="1" dirty="0" smtClean="0">
                <a:solidFill>
                  <a:srgbClr val="1C3A4C"/>
                </a:solidFill>
                <a:latin typeface="Times New Roman" pitchFamily="18" charset="0"/>
                <a:cs typeface="Times New Roman" pitchFamily="18" charset="0"/>
              </a:rPr>
              <a:t>1) работники АПК, ветеринарных служб – на строительство жилья;</a:t>
            </a:r>
          </a:p>
          <a:p>
            <a:r>
              <a:rPr lang="ru-RU" sz="1000" b="1" dirty="0" smtClean="0">
                <a:solidFill>
                  <a:srgbClr val="1C3A4C"/>
                </a:solidFill>
                <a:latin typeface="Times New Roman" pitchFamily="18" charset="0"/>
                <a:cs typeface="Times New Roman" pitchFamily="18" charset="0"/>
              </a:rPr>
              <a:t>2) работники социальной сферы – на строительство жилья;</a:t>
            </a:r>
          </a:p>
          <a:p>
            <a:r>
              <a:rPr lang="ru-RU" sz="1000" b="1" dirty="0" smtClean="0">
                <a:solidFill>
                  <a:srgbClr val="1C3A4C"/>
                </a:solidFill>
                <a:latin typeface="Times New Roman" pitchFamily="18" charset="0"/>
                <a:cs typeface="Times New Roman" pitchFamily="18" charset="0"/>
              </a:rPr>
              <a:t>3) работники АПК, ветеринарных служб – на приобретение;</a:t>
            </a:r>
          </a:p>
          <a:p>
            <a:r>
              <a:rPr lang="ru-RU" sz="1000" b="1" dirty="0" smtClean="0">
                <a:solidFill>
                  <a:srgbClr val="1C3A4C"/>
                </a:solidFill>
                <a:latin typeface="Times New Roman" pitchFamily="18" charset="0"/>
                <a:cs typeface="Times New Roman" pitchFamily="18" charset="0"/>
              </a:rPr>
              <a:t>4) работники социальной сферы – на приобретение жилья</a:t>
            </a:r>
            <a:endParaRPr lang="ru-RU" sz="1000" b="1" dirty="0">
              <a:solidFill>
                <a:srgbClr val="1C3A4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0" y="555526"/>
            <a:ext cx="9144000" cy="707886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6350" algn="ctr">
              <a:spcBef>
                <a:spcPts val="50"/>
              </a:spcBef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МЕРОПРИЯТИЕ «УЛУЧШЕНИЕ ЖИЛИЩНЫХ УСЛОВИЙ ГРАЖДАН, ПРОЖИВАЮЩИХ В СЕЛЬСКОЙ МЕСТНОСТИ»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7" name="object 14"/>
          <p:cNvSpPr txBox="1"/>
          <p:nvPr/>
        </p:nvSpPr>
        <p:spPr>
          <a:xfrm>
            <a:off x="4716016" y="3723878"/>
            <a:ext cx="4320480" cy="623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just"/>
            <a:r>
              <a:rPr lang="ru-RU" sz="10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Расчетная норма строительства:</a:t>
            </a:r>
          </a:p>
          <a:p>
            <a:pPr algn="just"/>
            <a:r>
              <a:rPr lang="ru-RU" sz="10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для 1-го гражданина – 33 кв. метра;</a:t>
            </a:r>
          </a:p>
          <a:p>
            <a:pPr algn="just"/>
            <a:r>
              <a:rPr lang="ru-RU" sz="10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для семьи из 2-х человек – 42 кв. метра;</a:t>
            </a:r>
          </a:p>
          <a:p>
            <a:pPr algn="just"/>
            <a:r>
              <a:rPr lang="ru-RU" sz="10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для семьи из 3-х и более человек – по 18 кв.метров на 1 человека</a:t>
            </a:r>
          </a:p>
        </p:txBody>
      </p:sp>
      <p:sp>
        <p:nvSpPr>
          <p:cNvPr id="58" name="object 14"/>
          <p:cNvSpPr txBox="1"/>
          <p:nvPr/>
        </p:nvSpPr>
        <p:spPr>
          <a:xfrm>
            <a:off x="4716016" y="4406394"/>
            <a:ext cx="3816424" cy="4696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just"/>
            <a:r>
              <a:rPr lang="ru-RU" sz="10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Стоимость строительства, долевого строительства, приобретение жилья на первичном рынке на 2020 год – 29 850 рублей кв. метр;</a:t>
            </a:r>
          </a:p>
          <a:p>
            <a:pPr algn="just"/>
            <a:r>
              <a:rPr lang="ru-RU" sz="10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Приобретение на вторичном рынке – 20 550 рублей кв. метр</a:t>
            </a:r>
            <a:endParaRPr lang="ru-RU" sz="1000" b="1" dirty="0">
              <a:solidFill>
                <a:srgbClr val="182C3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" name="object 14"/>
          <p:cNvSpPr txBox="1"/>
          <p:nvPr/>
        </p:nvSpPr>
        <p:spPr>
          <a:xfrm>
            <a:off x="251524" y="3579863"/>
            <a:ext cx="4320479" cy="623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r>
              <a:rPr lang="ru-RU" sz="1000" b="1" dirty="0" smtClean="0">
                <a:solidFill>
                  <a:srgbClr val="1C3A4C"/>
                </a:solidFill>
                <a:latin typeface="Times New Roman" pitchFamily="18" charset="0"/>
                <a:cs typeface="Times New Roman" pitchFamily="18" charset="0"/>
              </a:rPr>
              <a:t>Внутри каждой очереди преимущественное право имеют:</a:t>
            </a:r>
          </a:p>
          <a:p>
            <a:r>
              <a:rPr lang="ru-RU" sz="1000" b="1" dirty="0" smtClean="0">
                <a:solidFill>
                  <a:srgbClr val="1C3A4C"/>
                </a:solidFill>
                <a:latin typeface="Times New Roman" pitchFamily="18" charset="0"/>
                <a:cs typeface="Times New Roman" pitchFamily="18" charset="0"/>
              </a:rPr>
              <a:t>1) многодетные семьи;</a:t>
            </a:r>
          </a:p>
          <a:p>
            <a:r>
              <a:rPr lang="ru-RU" sz="1000" b="1" dirty="0" smtClean="0">
                <a:solidFill>
                  <a:srgbClr val="1C3A4C"/>
                </a:solidFill>
                <a:latin typeface="Times New Roman" pitchFamily="18" charset="0"/>
                <a:cs typeface="Times New Roman" pitchFamily="18" charset="0"/>
              </a:rPr>
              <a:t>2) участники программы «Устойчивое развитие сельских территорий»;</a:t>
            </a:r>
          </a:p>
          <a:p>
            <a:r>
              <a:rPr lang="ru-RU" sz="1000" b="1" dirty="0" smtClean="0">
                <a:solidFill>
                  <a:srgbClr val="1C3A4C"/>
                </a:solidFill>
                <a:latin typeface="Times New Roman" pitchFamily="18" charset="0"/>
                <a:cs typeface="Times New Roman" pitchFamily="18" charset="0"/>
              </a:rPr>
              <a:t>3) граждане, начавшие строительство в объемах не менее 30% </a:t>
            </a:r>
          </a:p>
        </p:txBody>
      </p:sp>
      <p:sp>
        <p:nvSpPr>
          <p:cNvPr id="61" name="object 14"/>
          <p:cNvSpPr txBox="1"/>
          <p:nvPr/>
        </p:nvSpPr>
        <p:spPr>
          <a:xfrm>
            <a:off x="251520" y="4227934"/>
            <a:ext cx="4320480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ОБЯЗАТЕЛЬСТВА УЧАСТНИКА ПРОГРАММЫ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" name="object 14"/>
          <p:cNvSpPr txBox="1"/>
          <p:nvPr/>
        </p:nvSpPr>
        <p:spPr>
          <a:xfrm>
            <a:off x="179512" y="4443959"/>
            <a:ext cx="4536504" cy="623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r>
              <a:rPr lang="ru-RU" sz="1000" b="1" dirty="0" smtClean="0">
                <a:solidFill>
                  <a:srgbClr val="1C3A4C"/>
                </a:solidFill>
                <a:latin typeface="Times New Roman" pitchFamily="18" charset="0"/>
                <a:cs typeface="Times New Roman" pitchFamily="18" charset="0"/>
              </a:rPr>
              <a:t>1) оформить жилье в собственность на всех членов семьи до 31 декабря года, следующего за годом получения социальной выплаты;</a:t>
            </a:r>
          </a:p>
          <a:p>
            <a:r>
              <a:rPr lang="ru-RU" sz="1000" b="1" dirty="0" smtClean="0">
                <a:solidFill>
                  <a:srgbClr val="1C3A4C"/>
                </a:solidFill>
                <a:latin typeface="Times New Roman" pitchFamily="18" charset="0"/>
                <a:cs typeface="Times New Roman" pitchFamily="18" charset="0"/>
              </a:rPr>
              <a:t>2) отработать в сельской местности не менее 5 лет после получения выплаты;</a:t>
            </a:r>
          </a:p>
          <a:p>
            <a:r>
              <a:rPr lang="ru-RU" sz="1000" b="1" dirty="0" smtClean="0">
                <a:solidFill>
                  <a:srgbClr val="1C3A4C"/>
                </a:solidFill>
                <a:latin typeface="Times New Roman" pitchFamily="18" charset="0"/>
                <a:cs typeface="Times New Roman" pitchFamily="18" charset="0"/>
              </a:rPr>
              <a:t>3) не продавать построенное жилье в течение 5 лет со дня регистрации</a:t>
            </a:r>
          </a:p>
        </p:txBody>
      </p:sp>
    </p:spTree>
    <p:extLst>
      <p:ext uri="{BB962C8B-B14F-4D97-AF65-F5344CB8AC3E}">
        <p14:creationId xmlns:p14="http://schemas.microsoft.com/office/powerpoint/2010/main" val="185353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object 39"/>
          <p:cNvSpPr/>
          <p:nvPr/>
        </p:nvSpPr>
        <p:spPr>
          <a:xfrm>
            <a:off x="665810" y="950801"/>
            <a:ext cx="30710" cy="24435"/>
          </a:xfrm>
          <a:custGeom>
            <a:avLst/>
            <a:gdLst/>
            <a:ahLst/>
            <a:cxnLst/>
            <a:rect l="l" t="t" r="r" b="b"/>
            <a:pathLst>
              <a:path w="50800" h="50800">
                <a:moveTo>
                  <a:pt x="25400" y="0"/>
                </a:moveTo>
                <a:lnTo>
                  <a:pt x="15510" y="1995"/>
                </a:lnTo>
                <a:lnTo>
                  <a:pt x="7437" y="7437"/>
                </a:lnTo>
                <a:lnTo>
                  <a:pt x="1995" y="15510"/>
                </a:lnTo>
                <a:lnTo>
                  <a:pt x="0" y="25400"/>
                </a:lnTo>
                <a:lnTo>
                  <a:pt x="1995" y="35289"/>
                </a:lnTo>
                <a:lnTo>
                  <a:pt x="7437" y="43362"/>
                </a:lnTo>
                <a:lnTo>
                  <a:pt x="15510" y="48804"/>
                </a:lnTo>
                <a:lnTo>
                  <a:pt x="25400" y="50800"/>
                </a:lnTo>
                <a:lnTo>
                  <a:pt x="35289" y="48804"/>
                </a:lnTo>
                <a:lnTo>
                  <a:pt x="43362" y="43362"/>
                </a:lnTo>
                <a:lnTo>
                  <a:pt x="48804" y="35289"/>
                </a:lnTo>
                <a:lnTo>
                  <a:pt x="50800" y="25400"/>
                </a:lnTo>
                <a:lnTo>
                  <a:pt x="48804" y="15510"/>
                </a:lnTo>
                <a:lnTo>
                  <a:pt x="43362" y="7437"/>
                </a:lnTo>
                <a:lnTo>
                  <a:pt x="35289" y="1995"/>
                </a:lnTo>
                <a:lnTo>
                  <a:pt x="25400" y="0"/>
                </a:lnTo>
                <a:close/>
              </a:path>
            </a:pathLst>
          </a:custGeom>
          <a:solidFill>
            <a:srgbClr val="0067AC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42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7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6902896" y="4731990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7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0" name="object 14"/>
          <p:cNvSpPr txBox="1"/>
          <p:nvPr/>
        </p:nvSpPr>
        <p:spPr>
          <a:xfrm>
            <a:off x="251520" y="1563643"/>
            <a:ext cx="4536504" cy="9697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Граждане РФ, отвечающие следующим условиям: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постоянное проживание на сельских территориях (обязательная регистрация по месту жительства);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признание нуждающимся в улучшении жилищных условий;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3) работа на сельских территориях не зависимо от организационно-правовой формы и сферы деятельности организации. 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object 14"/>
          <p:cNvSpPr txBox="1"/>
          <p:nvPr/>
        </p:nvSpPr>
        <p:spPr>
          <a:xfrm>
            <a:off x="4860032" y="1674014"/>
            <a:ext cx="4104456" cy="9697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Доли </a:t>
            </a:r>
            <a:r>
              <a:rPr lang="ru-RU" sz="1000" b="1" dirty="0" err="1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софинансирования</a:t>
            </a: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 и республиканский бюджет – 80% от расчетной стоимости;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местный бюджет – 1%;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работодателя – 19%. За счет средств работодателя возможно строительство жилья сверх расчетной нормы. 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object 14"/>
          <p:cNvSpPr txBox="1"/>
          <p:nvPr/>
        </p:nvSpPr>
        <p:spPr>
          <a:xfrm>
            <a:off x="4860032" y="2795796"/>
            <a:ext cx="4104456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ПОРЯДОК ПРЕДОСТАВЛЕНИЯ СУБСИДИЙ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object 14"/>
          <p:cNvSpPr txBox="1"/>
          <p:nvPr/>
        </p:nvSpPr>
        <p:spPr>
          <a:xfrm>
            <a:off x="4932048" y="3185160"/>
            <a:ext cx="4032449" cy="154683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just"/>
            <a:r>
              <a:rPr lang="ru-RU" sz="10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Орган местного самоуправления на основании договора подряда осуществляет строительство жилого дома или заключает договор участия в долевом строительстве многоквартирного жилого дома.</a:t>
            </a:r>
          </a:p>
          <a:p>
            <a:endParaRPr lang="ru-RU" sz="1000" b="1" dirty="0" smtClean="0">
              <a:solidFill>
                <a:srgbClr val="182C3C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0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Расчетная норма строительства:</a:t>
            </a:r>
          </a:p>
          <a:p>
            <a:pPr algn="just"/>
            <a:r>
              <a:rPr lang="ru-RU" sz="10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для 1-го гражданина – 33 кв. метра;</a:t>
            </a:r>
          </a:p>
          <a:p>
            <a:pPr algn="just"/>
            <a:r>
              <a:rPr lang="ru-RU" sz="10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для семьи из 2-х человек – 42 кв. метра;</a:t>
            </a:r>
          </a:p>
          <a:p>
            <a:pPr algn="just"/>
            <a:r>
              <a:rPr lang="ru-RU" sz="10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для семьи из 3-х и более человек – по 18 кв.метров на 1 человека</a:t>
            </a:r>
          </a:p>
          <a:p>
            <a:pPr algn="just"/>
            <a:endParaRPr lang="ru-RU" sz="1000" b="1" dirty="0" smtClean="0">
              <a:solidFill>
                <a:srgbClr val="182C3C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0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Стоимость строительства на 2020 год – 34 000 рублей за 1 кв. метр</a:t>
            </a:r>
            <a:endParaRPr lang="ru-RU" sz="1000" b="1" dirty="0">
              <a:solidFill>
                <a:srgbClr val="182C3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" name="object 14"/>
          <p:cNvSpPr txBox="1"/>
          <p:nvPr/>
        </p:nvSpPr>
        <p:spPr>
          <a:xfrm>
            <a:off x="4860032" y="1347614"/>
            <a:ext cx="4104456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ПРЕДОСТАВЛЕНИЯ СУБСИДИЙ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object 14"/>
          <p:cNvSpPr txBox="1"/>
          <p:nvPr/>
        </p:nvSpPr>
        <p:spPr>
          <a:xfrm>
            <a:off x="251520" y="2571750"/>
            <a:ext cx="4536504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ПОРЯДОК ОФОРМЛЕНИЯ ЖИЛОГО ПОМЕЩЕНИЯ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" name="object 14"/>
          <p:cNvSpPr txBox="1"/>
          <p:nvPr/>
        </p:nvSpPr>
        <p:spPr>
          <a:xfrm>
            <a:off x="251520" y="2787777"/>
            <a:ext cx="4536504" cy="10851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just"/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Построенное жилье оформляется в муниципальную собственность или совместную (орган местного самоуправления и работодатель) и передается гражданину в пользование на условиях коммерческого найма. </a:t>
            </a:r>
          </a:p>
          <a:p>
            <a:pPr algn="just"/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Гражданин имеет право приобрести жилое помещение, полученное по договору найма, в свою собственность по истечении:</a:t>
            </a:r>
          </a:p>
          <a:p>
            <a:pPr algn="just"/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5 лет работы по цене 10% от расчетной стоимости строительства;</a:t>
            </a:r>
          </a:p>
          <a:p>
            <a:pPr algn="just"/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10 лет – по цене  1% от расчетной стоимости строительства.</a:t>
            </a:r>
            <a:endParaRPr lang="ru-RU" sz="1000" b="1" dirty="0">
              <a:solidFill>
                <a:srgbClr val="1C3444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" name="object 14"/>
          <p:cNvSpPr txBox="1"/>
          <p:nvPr/>
        </p:nvSpPr>
        <p:spPr>
          <a:xfrm>
            <a:off x="251520" y="3939902"/>
            <a:ext cx="4536504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ПОТРЕБНОСТЬ В РАЗРЕЗЕ РАЙОНОВ НА 2020 ГОД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object 14"/>
          <p:cNvSpPr txBox="1"/>
          <p:nvPr/>
        </p:nvSpPr>
        <p:spPr>
          <a:xfrm>
            <a:off x="251520" y="4227936"/>
            <a:ext cx="4536504" cy="7773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just"/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Ардатовский – 3              	Зубово-Полянский – 2	</a:t>
            </a:r>
          </a:p>
          <a:p>
            <a:pPr algn="just"/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Большеигнатовский – 2  	Ичалковский - 3</a:t>
            </a:r>
          </a:p>
          <a:p>
            <a:pPr algn="just"/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Дубенский – 3	                 	Ковылкинский – 10             </a:t>
            </a:r>
            <a:r>
              <a:rPr lang="ru-RU" sz="1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всего – 45 человек</a:t>
            </a:r>
          </a:p>
          <a:p>
            <a:pPr algn="just"/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Ельниковский – 1             	Краснослободский – 2</a:t>
            </a:r>
          </a:p>
          <a:p>
            <a:pPr algn="just"/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	Торбеевский - 19</a:t>
            </a:r>
            <a:endParaRPr lang="ru-RU" sz="1000" b="1" dirty="0">
              <a:solidFill>
                <a:srgbClr val="1C3444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0" y="567720"/>
            <a:ext cx="9144000" cy="707886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6350" algn="ctr">
              <a:spcBef>
                <a:spcPts val="50"/>
              </a:spcBef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МЕРОПРИЯТИЕ «</a:t>
            </a:r>
            <a:r>
              <a:rPr lang="ru-RU" sz="2000" b="1" cap="all" dirty="0" smtClean="0">
                <a:solidFill>
                  <a:schemeClr val="bg1"/>
                </a:solidFill>
                <a:latin typeface="Times New Roman" pitchFamily="18" charset="0"/>
              </a:rPr>
              <a:t>Строительство жилья, предоставляемого по договору найма жилого помещения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object 14"/>
          <p:cNvSpPr txBox="1"/>
          <p:nvPr/>
        </p:nvSpPr>
        <p:spPr>
          <a:xfrm>
            <a:off x="251520" y="1347614"/>
            <a:ext cx="4536504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ПОЛУЧАТЕЛИ ГОСУДАРСТВЕННОЙ ПОДДЕРЖКИ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53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object 172"/>
          <p:cNvSpPr txBox="1"/>
          <p:nvPr/>
        </p:nvSpPr>
        <p:spPr>
          <a:xfrm>
            <a:off x="605789" y="4617140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6" name="object 172"/>
          <p:cNvSpPr txBox="1"/>
          <p:nvPr/>
        </p:nvSpPr>
        <p:spPr>
          <a:xfrm>
            <a:off x="605789" y="4781039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7" name="object 14"/>
          <p:cNvSpPr txBox="1"/>
          <p:nvPr/>
        </p:nvSpPr>
        <p:spPr>
          <a:xfrm>
            <a:off x="179513" y="1491630"/>
            <a:ext cx="4248471" cy="11236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Граждане РФ в возрасте от 21 до 65 лет (на дату завершения срока действия кредитного договора).</a:t>
            </a:r>
          </a:p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Место жительства – значение не имеет.</a:t>
            </a:r>
          </a:p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Место работы – значение не имеет.</a:t>
            </a:r>
          </a:p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Нуждаемость – не требуется.</a:t>
            </a:r>
            <a:endParaRPr lang="ru-RU" sz="1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object 14"/>
          <p:cNvSpPr txBox="1"/>
          <p:nvPr/>
        </p:nvSpPr>
        <p:spPr>
          <a:xfrm>
            <a:off x="179512" y="1180843"/>
            <a:ext cx="4248472" cy="23877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ТРЕБОВАНИЯ К ПОЛУЧАТЕЛЯМ КРЕДИТА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42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7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6902896" y="4767267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8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0" y="555526"/>
            <a:ext cx="9144000" cy="400110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6350" algn="ctr">
              <a:spcBef>
                <a:spcPts val="50"/>
              </a:spcBef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МЕРОПРИЯТИЕ «ЛЬГОТНАЯ СЕЛЬСКАЯ ИПОТЕКА»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object 14"/>
          <p:cNvSpPr txBox="1"/>
          <p:nvPr/>
        </p:nvSpPr>
        <p:spPr>
          <a:xfrm>
            <a:off x="179512" y="2715766"/>
            <a:ext cx="4248472" cy="23877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КРЕДИТНЫЕ УСЛОВИЯ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object 14"/>
          <p:cNvSpPr txBox="1"/>
          <p:nvPr/>
        </p:nvSpPr>
        <p:spPr>
          <a:xfrm>
            <a:off x="179513" y="3003798"/>
            <a:ext cx="4248471" cy="90819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Размер кредита – до 3 млн. рублей.</a:t>
            </a:r>
          </a:p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Первоначальный взнос – не менее 10 %.</a:t>
            </a:r>
          </a:p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 кредита – до 25 лет.</a:t>
            </a:r>
          </a:p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Льготная процентная ставка – от 0,1 % до 3 %.</a:t>
            </a:r>
            <a:endParaRPr lang="ru-RU" sz="1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object 14"/>
          <p:cNvSpPr txBox="1"/>
          <p:nvPr/>
        </p:nvSpPr>
        <p:spPr>
          <a:xfrm>
            <a:off x="4572000" y="1180843"/>
            <a:ext cx="4248472" cy="23877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НАПРАВЛЕНИЯ ИСПОЛЬЗОВАНИЯ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object 14"/>
          <p:cNvSpPr txBox="1"/>
          <p:nvPr/>
        </p:nvSpPr>
        <p:spPr>
          <a:xfrm>
            <a:off x="4572001" y="1491630"/>
            <a:ext cx="4248471" cy="13390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строительство жилья подрядным способом;</a:t>
            </a:r>
          </a:p>
          <a:p>
            <a:pPr marL="7870">
              <a:spcBef>
                <a:spcPts val="62"/>
              </a:spcBef>
              <a:buFontTx/>
              <a:buChar char="-"/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долевом строительстве многоквартирного жилого дома;</a:t>
            </a:r>
          </a:p>
          <a:p>
            <a:pPr marL="7870">
              <a:spcBef>
                <a:spcPts val="62"/>
              </a:spcBef>
              <a:buFontTx/>
              <a:buChar char="-"/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приобретение готового жилого помещения;</a:t>
            </a:r>
          </a:p>
          <a:p>
            <a:pPr marL="7870" algn="just">
              <a:spcBef>
                <a:spcPts val="62"/>
              </a:spcBef>
              <a:buFontTx/>
              <a:buChar char="-"/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рефинансирование ранее взятого ипотечного кредита.</a:t>
            </a:r>
            <a:endParaRPr lang="ru-RU" sz="1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object 14"/>
          <p:cNvSpPr txBox="1"/>
          <p:nvPr/>
        </p:nvSpPr>
        <p:spPr>
          <a:xfrm>
            <a:off x="4572000" y="2894226"/>
            <a:ext cx="4248472" cy="46961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ИСТОЧНИКИ СНИЖЕНИЯ ПРОЦЕНТНОЙ СТАВКИ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object 14"/>
          <p:cNvSpPr txBox="1"/>
          <p:nvPr/>
        </p:nvSpPr>
        <p:spPr>
          <a:xfrm>
            <a:off x="4572001" y="3435846"/>
            <a:ext cx="4248471" cy="13134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just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</a:t>
            </a:r>
            <a:r>
              <a:rPr lang="ru-RU" sz="1400" b="1" dirty="0" smtClean="0">
                <a:solidFill>
                  <a:srgbClr val="17284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– 100 % ключевой ставки Центрального банка Российской Федерации, действующей на дату заключения кредитного договора;</a:t>
            </a:r>
          </a:p>
          <a:p>
            <a:pPr marL="7870" algn="just">
              <a:spcBef>
                <a:spcPts val="62"/>
              </a:spcBef>
            </a:pPr>
            <a:r>
              <a:rPr lang="ru-RU" sz="1400" b="1" dirty="0" smtClean="0">
                <a:solidFill>
                  <a:srgbClr val="17284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республиканский бюджет  - до 3 % сверх ключевой ставки Центрального банка Российской Федерации</a:t>
            </a:r>
            <a:endParaRPr lang="ru-RU" sz="1400" b="1" dirty="0">
              <a:solidFill>
                <a:srgbClr val="17284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object 14"/>
          <p:cNvSpPr txBox="1"/>
          <p:nvPr/>
        </p:nvSpPr>
        <p:spPr>
          <a:xfrm>
            <a:off x="179512" y="4011910"/>
            <a:ext cx="4248472" cy="23877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ТЕРРИТОРИЯ РЕАЛИЗАЦИИ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object 14"/>
          <p:cNvSpPr txBox="1"/>
          <p:nvPr/>
        </p:nvSpPr>
        <p:spPr>
          <a:xfrm>
            <a:off x="179513" y="4299942"/>
            <a:ext cx="4248471" cy="4388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сельские территории и города, численностью до 30 тыс. человек.</a:t>
            </a:r>
            <a:endParaRPr lang="ru-RU" sz="1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53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ject 14"/>
          <p:cNvSpPr txBox="1"/>
          <p:nvPr/>
        </p:nvSpPr>
        <p:spPr>
          <a:xfrm>
            <a:off x="4572001" y="4078293"/>
            <a:ext cx="4248471" cy="8697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just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</a:t>
            </a:r>
            <a:r>
              <a:rPr lang="ru-RU" sz="1400" b="1" dirty="0" smtClean="0">
                <a:solidFill>
                  <a:srgbClr val="17284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– 100 % ключевой ставки Центрального банка Российской Федерации, действующей на дату заключения кредитного договора</a:t>
            </a:r>
            <a:endParaRPr lang="ru-RU" sz="1400" b="1" dirty="0">
              <a:solidFill>
                <a:srgbClr val="17284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665810" y="950801"/>
            <a:ext cx="30710" cy="24435"/>
          </a:xfrm>
          <a:custGeom>
            <a:avLst/>
            <a:gdLst/>
            <a:ahLst/>
            <a:cxnLst/>
            <a:rect l="l" t="t" r="r" b="b"/>
            <a:pathLst>
              <a:path w="50800" h="50800">
                <a:moveTo>
                  <a:pt x="25400" y="0"/>
                </a:moveTo>
                <a:lnTo>
                  <a:pt x="15510" y="1995"/>
                </a:lnTo>
                <a:lnTo>
                  <a:pt x="7437" y="7437"/>
                </a:lnTo>
                <a:lnTo>
                  <a:pt x="1995" y="15510"/>
                </a:lnTo>
                <a:lnTo>
                  <a:pt x="0" y="25400"/>
                </a:lnTo>
                <a:lnTo>
                  <a:pt x="1995" y="35289"/>
                </a:lnTo>
                <a:lnTo>
                  <a:pt x="7437" y="43362"/>
                </a:lnTo>
                <a:lnTo>
                  <a:pt x="15510" y="48804"/>
                </a:lnTo>
                <a:lnTo>
                  <a:pt x="25400" y="50800"/>
                </a:lnTo>
                <a:lnTo>
                  <a:pt x="35289" y="48804"/>
                </a:lnTo>
                <a:lnTo>
                  <a:pt x="43362" y="43362"/>
                </a:lnTo>
                <a:lnTo>
                  <a:pt x="48804" y="35289"/>
                </a:lnTo>
                <a:lnTo>
                  <a:pt x="50800" y="25400"/>
                </a:lnTo>
                <a:lnTo>
                  <a:pt x="48804" y="15510"/>
                </a:lnTo>
                <a:lnTo>
                  <a:pt x="43362" y="7437"/>
                </a:lnTo>
                <a:lnTo>
                  <a:pt x="35289" y="1995"/>
                </a:lnTo>
                <a:lnTo>
                  <a:pt x="25400" y="0"/>
                </a:lnTo>
                <a:close/>
              </a:path>
            </a:pathLst>
          </a:custGeom>
          <a:solidFill>
            <a:srgbClr val="0067AC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5" name="object 172"/>
          <p:cNvSpPr txBox="1"/>
          <p:nvPr/>
        </p:nvSpPr>
        <p:spPr>
          <a:xfrm>
            <a:off x="605789" y="4617140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6" name="object 172"/>
          <p:cNvSpPr txBox="1"/>
          <p:nvPr/>
        </p:nvSpPr>
        <p:spPr>
          <a:xfrm>
            <a:off x="605789" y="4781039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7" name="object 14"/>
          <p:cNvSpPr txBox="1"/>
          <p:nvPr/>
        </p:nvSpPr>
        <p:spPr>
          <a:xfrm>
            <a:off x="179513" y="1604953"/>
            <a:ext cx="4248471" cy="11108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Граждане РФ в возрасте от 21 до 65 лет (на дату завершения срока действия кредитного договора).</a:t>
            </a:r>
          </a:p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Место жительства – все сельские территории и города, численностью до 30 тыс. человек.</a:t>
            </a:r>
          </a:p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Место работы – значение не имеет.</a:t>
            </a:r>
          </a:p>
        </p:txBody>
      </p:sp>
      <p:sp>
        <p:nvSpPr>
          <p:cNvPr id="33" name="object 14"/>
          <p:cNvSpPr txBox="1"/>
          <p:nvPr/>
        </p:nvSpPr>
        <p:spPr>
          <a:xfrm>
            <a:off x="179512" y="1324859"/>
            <a:ext cx="4248472" cy="23877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ТРЕБОВАНИЯ К ПОЛУЧАТЕЛЯМ КРЕДИТА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42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7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6948264" y="4731990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9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0" y="555526"/>
            <a:ext cx="9144000" cy="707886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6350" algn="ctr">
              <a:spcBef>
                <a:spcPts val="50"/>
              </a:spcBef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МЕРОПРИЯТИЕ «ПОВЫШЕНИЕ УРОВНЯ БЛАГОУСТРОЙСТВА СЕЛЬСКИХ ДОМОВЛАДЕНИЙ» 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object 14"/>
          <p:cNvSpPr txBox="1"/>
          <p:nvPr/>
        </p:nvSpPr>
        <p:spPr>
          <a:xfrm>
            <a:off x="179512" y="2837027"/>
            <a:ext cx="4248472" cy="23877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КРЕДИТНЫЕ УСЛОВИЯ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object 14"/>
          <p:cNvSpPr txBox="1"/>
          <p:nvPr/>
        </p:nvSpPr>
        <p:spPr>
          <a:xfrm>
            <a:off x="179513" y="3175725"/>
            <a:ext cx="4248471" cy="90819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Размер кредита – до 250 тыс. рублей.</a:t>
            </a:r>
          </a:p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Первоначальный взнос – не требуется.</a:t>
            </a:r>
          </a:p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 кредита – до 5 лет.</a:t>
            </a:r>
          </a:p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Льготная процентная ставка – от 1 % до 5 %.</a:t>
            </a:r>
            <a:endParaRPr lang="ru-RU" sz="1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object 14"/>
          <p:cNvSpPr txBox="1"/>
          <p:nvPr/>
        </p:nvSpPr>
        <p:spPr>
          <a:xfrm>
            <a:off x="4572000" y="1324859"/>
            <a:ext cx="4248472" cy="23877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НАПРАВЛЕНИЯ ИСПОЛЬЗОВАНИЯ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object 14"/>
          <p:cNvSpPr txBox="1"/>
          <p:nvPr/>
        </p:nvSpPr>
        <p:spPr>
          <a:xfrm>
            <a:off x="4572001" y="1635646"/>
            <a:ext cx="4248471" cy="18084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приобретение и монтаж оборудования для обеспечения центрального или автономного:</a:t>
            </a:r>
          </a:p>
          <a:p>
            <a:pPr marL="7870">
              <a:spcBef>
                <a:spcPts val="62"/>
              </a:spcBef>
              <a:buFontTx/>
              <a:buChar char="-"/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электроснабжения;</a:t>
            </a:r>
          </a:p>
          <a:p>
            <a:pPr marL="7870">
              <a:spcBef>
                <a:spcPts val="62"/>
              </a:spcBef>
              <a:buFontTx/>
              <a:buChar char="-"/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водоснабжения (в т.ч. бурение скважин);</a:t>
            </a:r>
          </a:p>
          <a:p>
            <a:pPr marL="7870">
              <a:spcBef>
                <a:spcPts val="62"/>
              </a:spcBef>
              <a:buFontTx/>
              <a:buChar char="-"/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водоотведение;</a:t>
            </a:r>
          </a:p>
          <a:p>
            <a:pPr marL="7870">
              <a:spcBef>
                <a:spcPts val="62"/>
              </a:spcBef>
              <a:buFontTx/>
              <a:buChar char="-"/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отопление;</a:t>
            </a:r>
          </a:p>
          <a:p>
            <a:pPr marL="7870">
              <a:spcBef>
                <a:spcPts val="62"/>
              </a:spcBef>
              <a:buFontTx/>
              <a:buChar char="-"/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газоснабжение;</a:t>
            </a:r>
          </a:p>
          <a:p>
            <a:pPr marL="7870">
              <a:spcBef>
                <a:spcPts val="62"/>
              </a:spcBef>
              <a:buFontTx/>
              <a:buChar char="-"/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ремонт жилых домов (помещений)</a:t>
            </a:r>
            <a:endParaRPr lang="ru-RU" sz="1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object 14"/>
          <p:cNvSpPr txBox="1"/>
          <p:nvPr/>
        </p:nvSpPr>
        <p:spPr>
          <a:xfrm>
            <a:off x="4572000" y="3542298"/>
            <a:ext cx="4248472" cy="46961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 СНИЖЕНИЯ ПРОЦЕНТНОЙ СТАВКИ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bject 14"/>
          <p:cNvSpPr txBox="1"/>
          <p:nvPr/>
        </p:nvSpPr>
        <p:spPr>
          <a:xfrm>
            <a:off x="179512" y="4133171"/>
            <a:ext cx="4248472" cy="23877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ТЕРРИТОРИЯ РЕАЛИЗАЦИИ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object 14"/>
          <p:cNvSpPr txBox="1"/>
          <p:nvPr/>
        </p:nvSpPr>
        <p:spPr>
          <a:xfrm>
            <a:off x="179513" y="4437172"/>
            <a:ext cx="4248471" cy="4388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сельские территории и города, численностью до 30 тыс. человек.</a:t>
            </a:r>
            <a:endParaRPr lang="ru-RU" sz="1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53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object 172"/>
          <p:cNvSpPr txBox="1"/>
          <p:nvPr/>
        </p:nvSpPr>
        <p:spPr>
          <a:xfrm>
            <a:off x="605789" y="4617140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6" name="object 172"/>
          <p:cNvSpPr txBox="1"/>
          <p:nvPr/>
        </p:nvSpPr>
        <p:spPr>
          <a:xfrm>
            <a:off x="605789" y="4781039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42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7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6902896" y="4731990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10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0" y="555526"/>
            <a:ext cx="9144000" cy="1013098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6350" algn="ctr">
              <a:spcBef>
                <a:spcPts val="50"/>
              </a:spcBef>
            </a:pPr>
            <a:r>
              <a:rPr lang="ru-RU" sz="19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МЕРОПРИЯТИЕ «</a:t>
            </a:r>
            <a:r>
              <a:rPr lang="ru-RU" sz="2000" b="1" cap="all" dirty="0" smtClean="0">
                <a:latin typeface="Times New Roman" pitchFamily="18" charset="0"/>
              </a:rPr>
              <a:t>развитие инженерной инфраструктуры на сельских территориях</a:t>
            </a:r>
            <a:r>
              <a:rPr lang="ru-RU" sz="19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marL="6350" algn="ctr">
              <a:spcBef>
                <a:spcPts val="50"/>
              </a:spcBef>
            </a:pPr>
            <a:r>
              <a:rPr lang="ru-RU" sz="19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срок реализации 2020 – 2021 годы</a:t>
            </a:r>
            <a:endParaRPr lang="ru-RU" sz="19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object 14"/>
          <p:cNvSpPr txBox="1"/>
          <p:nvPr/>
        </p:nvSpPr>
        <p:spPr>
          <a:xfrm>
            <a:off x="179512" y="1787684"/>
            <a:ext cx="4320480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ПОЛУЧАТЕЛИ ГОСУДАРСТВЕННОЙ ПОДДЕРЖКИ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object 14"/>
          <p:cNvSpPr txBox="1"/>
          <p:nvPr/>
        </p:nvSpPr>
        <p:spPr>
          <a:xfrm>
            <a:off x="107504" y="2859782"/>
            <a:ext cx="4320480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ГОСУДАРСТВЕННОЙ ПОДДЕРЖКИ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object 14"/>
          <p:cNvSpPr txBox="1"/>
          <p:nvPr/>
        </p:nvSpPr>
        <p:spPr>
          <a:xfrm>
            <a:off x="107504" y="2355726"/>
            <a:ext cx="4320480" cy="2233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</a:t>
            </a:r>
            <a:endParaRPr lang="ru-RU" sz="1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object 14"/>
          <p:cNvSpPr txBox="1"/>
          <p:nvPr/>
        </p:nvSpPr>
        <p:spPr>
          <a:xfrm>
            <a:off x="107504" y="3363838"/>
            <a:ext cx="4320480" cy="15160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just"/>
            <a:r>
              <a:rPr lang="ru-RU" sz="14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Завершение реализации проектов, строительство которых началось в рамках программы «Устойчивое развитие сельских территорий»:</a:t>
            </a:r>
          </a:p>
          <a:p>
            <a:pPr>
              <a:buFontTx/>
              <a:buChar char="-"/>
            </a:pPr>
            <a:r>
              <a:rPr lang="ru-RU" sz="14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 4 объекта по газоснабжению на 15,8 км;</a:t>
            </a:r>
          </a:p>
          <a:p>
            <a:pPr>
              <a:buFontTx/>
              <a:buChar char="-"/>
            </a:pPr>
            <a:r>
              <a:rPr lang="ru-RU" sz="14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 21 объект по водоснабжению на 128,6 км;</a:t>
            </a:r>
          </a:p>
          <a:p>
            <a:r>
              <a:rPr lang="ru-RU" sz="14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- 2 проекта по комплексной застройке сельских поселений.</a:t>
            </a:r>
            <a:endParaRPr lang="ru-RU" sz="1400" b="1" dirty="0">
              <a:solidFill>
                <a:srgbClr val="1C3444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object 14"/>
          <p:cNvSpPr txBox="1"/>
          <p:nvPr/>
        </p:nvSpPr>
        <p:spPr>
          <a:xfrm>
            <a:off x="4716016" y="1787684"/>
            <a:ext cx="4248472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ПРЕДОСТАВЛЕНИЯ СУБСИДИЙ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object 14"/>
          <p:cNvSpPr txBox="1"/>
          <p:nvPr/>
        </p:nvSpPr>
        <p:spPr>
          <a:xfrm>
            <a:off x="4716016" y="2108429"/>
            <a:ext cx="4248472" cy="89536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just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</a:t>
            </a:r>
            <a:r>
              <a:rPr lang="ru-RU" sz="1400" b="1" dirty="0" err="1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софинансирования</a:t>
            </a: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7870" algn="just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 и республиканский бюджет – 99% от стоимости строительно-монтажных работ;</a:t>
            </a:r>
          </a:p>
          <a:p>
            <a:pPr marL="7870" algn="just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местный бюджет – 1%.</a:t>
            </a:r>
          </a:p>
        </p:txBody>
      </p:sp>
      <p:sp>
        <p:nvSpPr>
          <p:cNvPr id="22" name="object 14"/>
          <p:cNvSpPr txBox="1"/>
          <p:nvPr/>
        </p:nvSpPr>
        <p:spPr>
          <a:xfrm>
            <a:off x="4644008" y="3147814"/>
            <a:ext cx="4248472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УТВЕРЖДЕНИЕ РАСПРЕДЕЛЕНИЯ СУБСИДИЙ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bject 14"/>
          <p:cNvSpPr txBox="1"/>
          <p:nvPr/>
        </p:nvSpPr>
        <p:spPr>
          <a:xfrm>
            <a:off x="4644008" y="3507854"/>
            <a:ext cx="4248472" cy="13262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just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1 января 2020 года – постановлением Правительства Республики Мордовия,</a:t>
            </a:r>
          </a:p>
          <a:p>
            <a:pPr marL="7870" algn="just">
              <a:spcBef>
                <a:spcPts val="62"/>
              </a:spcBef>
            </a:pPr>
            <a:endParaRPr lang="ru-RU" sz="1400" b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870" algn="just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1 января 2020 года – Законом Республики Мордовия «О республиканском бюджете на текущий год и на плановый период»</a:t>
            </a:r>
          </a:p>
        </p:txBody>
      </p:sp>
    </p:spTree>
    <p:extLst>
      <p:ext uri="{BB962C8B-B14F-4D97-AF65-F5344CB8AC3E}">
        <p14:creationId xmlns:p14="http://schemas.microsoft.com/office/powerpoint/2010/main" val="185353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object 172"/>
          <p:cNvSpPr txBox="1"/>
          <p:nvPr/>
        </p:nvSpPr>
        <p:spPr>
          <a:xfrm>
            <a:off x="605789" y="4617140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6" name="object 172"/>
          <p:cNvSpPr txBox="1"/>
          <p:nvPr/>
        </p:nvSpPr>
        <p:spPr>
          <a:xfrm>
            <a:off x="605789" y="4781039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42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7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6902896" y="4731990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11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0" y="555526"/>
            <a:ext cx="9144000" cy="707886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6350" algn="ctr">
              <a:spcBef>
                <a:spcPts val="50"/>
              </a:spcBef>
            </a:pPr>
            <a:r>
              <a:rPr lang="ru-RU" sz="19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МЕРОПРИЯТИЕ «</a:t>
            </a:r>
            <a:r>
              <a:rPr lang="ru-RU" sz="2000" b="1" cap="all" dirty="0" smtClean="0">
                <a:latin typeface="Times New Roman" pitchFamily="18" charset="0"/>
              </a:rPr>
              <a:t>развитие ТРАНСПОРТНОЙ инфраструктуры на сельских территориях</a:t>
            </a:r>
            <a:r>
              <a:rPr lang="ru-RU" sz="19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sp>
        <p:nvSpPr>
          <p:cNvPr id="22" name="object 14"/>
          <p:cNvSpPr txBox="1"/>
          <p:nvPr/>
        </p:nvSpPr>
        <p:spPr>
          <a:xfrm>
            <a:off x="107504" y="1347614"/>
            <a:ext cx="8856984" cy="50038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ГЛАВНЫЙ РАСПОРЯДИТЕЛЬ БЮДЖЕТНЫХ СРЕДСТВ –</a:t>
            </a:r>
          </a:p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ФЕДЕРАЛЬНОЕ ДОРОЖНОЕ АГЕНТСТВО (РОСАВТОДОР)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79512" y="1851670"/>
            <a:ext cx="87129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Бюджетные средства выделяются на строительство и реконструкцию автомобильных дорог общего пользования с твердым покрытием, ведущих от сети автомобильных дорог общего пользования к общественно значимым объектам населенных пунктов, расположенных на сельских территориях, объектам производства и переработки продукции</a:t>
            </a:r>
            <a:endParaRPr lang="ru-RU" sz="1600" b="1" dirty="0">
              <a:solidFill>
                <a:srgbClr val="1C3444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179512" y="2859782"/>
            <a:ext cx="87849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ru-RU" sz="1200" b="1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общественно значимым объектам</a:t>
            </a:r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сельских населенных пунктов относятся расположенные в сельском населенном пункте здания (строения, сооружения), в которых размещены обособленные подразделения организаций почтовой связи, органы государственной власти или органы местного самоуправления, школы, детские сады, больницы, поликлиники, фельдшерско-акушерские пункты или офисы врачей общей практики, учреждения культурно-досугового типа или объекты культурного наследия, здания (строения, сооружения) автобусных и железнодорожных вокзалов (станций), речных вокзалов (портов), а также железнодорожные платформы, пассажирские причалы на внутреннем водном транспорте и объекты торговли. </a:t>
            </a:r>
            <a:endParaRPr lang="ru-RU" sz="1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179512" y="4189025"/>
            <a:ext cx="87849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ru-RU" sz="1200" b="1" cap="all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объектам производства и переработки продукции</a:t>
            </a:r>
            <a:r>
              <a:rPr lang="ru-RU" sz="1200" b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относятся объекты капитального строительства, используемые или планируемые к использованию для производства, хранения и переработки продукции всех отраслей экономики, введенные в эксплуатацию или планируемые к вводу в эксплуатацию в году предоставления субсидии, построенные (реконструированные, модернизированные) на сельских территориях. </a:t>
            </a:r>
            <a:endParaRPr lang="ru-RU" sz="1200" b="1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53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object 39"/>
          <p:cNvSpPr/>
          <p:nvPr/>
        </p:nvSpPr>
        <p:spPr>
          <a:xfrm>
            <a:off x="665810" y="950801"/>
            <a:ext cx="30710" cy="24435"/>
          </a:xfrm>
          <a:custGeom>
            <a:avLst/>
            <a:gdLst/>
            <a:ahLst/>
            <a:cxnLst/>
            <a:rect l="l" t="t" r="r" b="b"/>
            <a:pathLst>
              <a:path w="50800" h="50800">
                <a:moveTo>
                  <a:pt x="25400" y="0"/>
                </a:moveTo>
                <a:lnTo>
                  <a:pt x="15510" y="1995"/>
                </a:lnTo>
                <a:lnTo>
                  <a:pt x="7437" y="7437"/>
                </a:lnTo>
                <a:lnTo>
                  <a:pt x="1995" y="15510"/>
                </a:lnTo>
                <a:lnTo>
                  <a:pt x="0" y="25400"/>
                </a:lnTo>
                <a:lnTo>
                  <a:pt x="1995" y="35289"/>
                </a:lnTo>
                <a:lnTo>
                  <a:pt x="7437" y="43362"/>
                </a:lnTo>
                <a:lnTo>
                  <a:pt x="15510" y="48804"/>
                </a:lnTo>
                <a:lnTo>
                  <a:pt x="25400" y="50800"/>
                </a:lnTo>
                <a:lnTo>
                  <a:pt x="35289" y="48804"/>
                </a:lnTo>
                <a:lnTo>
                  <a:pt x="43362" y="43362"/>
                </a:lnTo>
                <a:lnTo>
                  <a:pt x="48804" y="35289"/>
                </a:lnTo>
                <a:lnTo>
                  <a:pt x="50800" y="25400"/>
                </a:lnTo>
                <a:lnTo>
                  <a:pt x="48804" y="15510"/>
                </a:lnTo>
                <a:lnTo>
                  <a:pt x="43362" y="7437"/>
                </a:lnTo>
                <a:lnTo>
                  <a:pt x="35289" y="1995"/>
                </a:lnTo>
                <a:lnTo>
                  <a:pt x="25400" y="0"/>
                </a:lnTo>
                <a:close/>
              </a:path>
            </a:pathLst>
          </a:custGeom>
          <a:solidFill>
            <a:srgbClr val="0067AC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5" name="object 172"/>
          <p:cNvSpPr txBox="1"/>
          <p:nvPr/>
        </p:nvSpPr>
        <p:spPr>
          <a:xfrm>
            <a:off x="605789" y="4617140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6" name="object 172"/>
          <p:cNvSpPr txBox="1"/>
          <p:nvPr/>
        </p:nvSpPr>
        <p:spPr>
          <a:xfrm>
            <a:off x="605789" y="4781039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42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7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6948264" y="4731990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12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0" y="555526"/>
            <a:ext cx="9144000" cy="400110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6350" algn="ctr">
              <a:spcBef>
                <a:spcPts val="50"/>
              </a:spcBef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МЕРОПРИЯТИЕ «БЛАГОУСТРОЙСТВО СЕЛЬСКИХ ТЕРРИТОРИЙ»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object 14"/>
          <p:cNvSpPr txBox="1"/>
          <p:nvPr/>
        </p:nvSpPr>
        <p:spPr>
          <a:xfrm>
            <a:off x="251520" y="1059583"/>
            <a:ext cx="4320480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ПОЛУЧАТЕЛИ ГОСУДАРСТВЕННОЙ ПОДДЕРЖКИ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object 14"/>
          <p:cNvSpPr txBox="1"/>
          <p:nvPr/>
        </p:nvSpPr>
        <p:spPr>
          <a:xfrm>
            <a:off x="251520" y="1635646"/>
            <a:ext cx="4320480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ГОСУДАРСТВЕННОЙ ПОДДЕРЖКИ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object 14"/>
          <p:cNvSpPr txBox="1"/>
          <p:nvPr/>
        </p:nvSpPr>
        <p:spPr>
          <a:xfrm>
            <a:off x="251520" y="1275611"/>
            <a:ext cx="4320480" cy="3157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 и территориальные общественные самоуправления (</a:t>
            </a:r>
            <a:r>
              <a:rPr lang="ru-RU" sz="1000" b="1" dirty="0" err="1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ТОСы</a:t>
            </a: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object 14"/>
          <p:cNvSpPr txBox="1"/>
          <p:nvPr/>
        </p:nvSpPr>
        <p:spPr>
          <a:xfrm>
            <a:off x="251520" y="1851676"/>
            <a:ext cx="4320480" cy="216238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just"/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Предусматривается реализация проектов, направленных на: </a:t>
            </a:r>
          </a:p>
          <a:p>
            <a:pPr marL="228600" indent="-228600">
              <a:buAutoNum type="arabicParenR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создание и обустройство зон отдыха, спортивных и детских игровых площадок; </a:t>
            </a:r>
          </a:p>
          <a:p>
            <a:pPr marL="228600" indent="-228600" algn="just">
              <a:buAutoNum type="arabicParenR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организация освещения территории, включая архитектурную подсветку зданий, строений, сооружений, в том числе с использованием энергосберегающих технологий; </a:t>
            </a:r>
          </a:p>
          <a:p>
            <a:pPr marL="228600" indent="-228600" algn="just">
              <a:buAutoNum type="arabicParenR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организация пешеходных коммуникаций, в том числе тротуаров, аллей, дорожек, тропинок; </a:t>
            </a:r>
          </a:p>
          <a:p>
            <a:pPr marL="228600" indent="-228600" algn="just">
              <a:buAutoNum type="arabicParenR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обустройство территории в целях обеспечения беспрепятственного передвижения инвалидов и других </a:t>
            </a:r>
            <a:r>
              <a:rPr lang="ru-RU" sz="10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маломобильных</a:t>
            </a: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групп населения; </a:t>
            </a:r>
          </a:p>
          <a:p>
            <a:pPr marL="228600" indent="-228600" algn="just">
              <a:buAutoNum type="arabicParenR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организация ливневых стоков; </a:t>
            </a:r>
          </a:p>
          <a:p>
            <a:pPr marL="228600" indent="-228600" algn="just">
              <a:buAutoNum type="arabicParenR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обустройство общественных колодцев и водоразборных колонок; </a:t>
            </a:r>
          </a:p>
          <a:p>
            <a:pPr marL="228600" indent="-228600" algn="just">
              <a:buAutoNum type="arabicParenR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сохранение и восстановление природных ландшафтов и историко-культурных памятников.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object 14"/>
          <p:cNvSpPr txBox="1"/>
          <p:nvPr/>
        </p:nvSpPr>
        <p:spPr>
          <a:xfrm>
            <a:off x="179512" y="4011910"/>
            <a:ext cx="4320480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УСЛОВИЕ ГОСУДАРСТВЕННОЙ ПОДДЕРЖКИ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bject 14"/>
          <p:cNvSpPr txBox="1"/>
          <p:nvPr/>
        </p:nvSpPr>
        <p:spPr>
          <a:xfrm>
            <a:off x="179512" y="4227935"/>
            <a:ext cx="4320480" cy="81586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Наличие:</a:t>
            </a:r>
          </a:p>
          <a:p>
            <a:pPr marL="7870" algn="just">
              <a:spcBef>
                <a:spcPts val="62"/>
              </a:spcBef>
              <a:buFontTx/>
              <a:buChar char="-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проектно-сметной документации, прошедшей государственную экспертизу;</a:t>
            </a:r>
          </a:p>
          <a:p>
            <a:pPr marL="7870">
              <a:spcBef>
                <a:spcPts val="62"/>
              </a:spcBef>
              <a:buFontTx/>
              <a:buChar char="-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средств в местном бюджете на </a:t>
            </a:r>
            <a:r>
              <a:rPr lang="ru-RU" sz="1000" b="1" dirty="0" err="1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софинансирование</a:t>
            </a: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870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Привлечение средств из внебюджетных источников.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object 14"/>
          <p:cNvSpPr txBox="1"/>
          <p:nvPr/>
        </p:nvSpPr>
        <p:spPr>
          <a:xfrm>
            <a:off x="4716016" y="1059583"/>
            <a:ext cx="4248472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ПОРЯДОК ПРЕДОСТАВЛЕНИЯ СУБСИДИЙ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object 14"/>
          <p:cNvSpPr txBox="1"/>
          <p:nvPr/>
        </p:nvSpPr>
        <p:spPr>
          <a:xfrm>
            <a:off x="4788034" y="1347614"/>
            <a:ext cx="4176463" cy="2842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Доли </a:t>
            </a:r>
            <a:r>
              <a:rPr lang="ru-RU" sz="1000" b="1" dirty="0" err="1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софинансирования</a:t>
            </a: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и республиканский бюджет – 70% от стоимости проекта (но не более 2 млн. рублей);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местный бюджет и внебюджетные источники – 30%.</a:t>
            </a:r>
          </a:p>
          <a:p>
            <a:pPr marL="7870" algn="just">
              <a:spcBef>
                <a:spcPts val="62"/>
              </a:spcBef>
            </a:pPr>
            <a:endParaRPr lang="ru-RU" sz="1000" b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участия в данных мероприятиях не ограничено.</a:t>
            </a:r>
          </a:p>
          <a:p>
            <a:pPr marL="7870" algn="just">
              <a:spcBef>
                <a:spcPts val="62"/>
              </a:spcBef>
            </a:pPr>
            <a:endParaRPr lang="ru-RU" sz="1000" b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870" algn="just">
              <a:spcBef>
                <a:spcPts val="0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счет средств:</a:t>
            </a:r>
          </a:p>
          <a:p>
            <a:pPr marL="7870" algn="just">
              <a:spcBef>
                <a:spcPts val="0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федерального и республиканского бюджета возможно приобретение материалов, оборудования, инструментов и т.д.</a:t>
            </a:r>
          </a:p>
          <a:p>
            <a:pPr marL="7870" algn="just">
              <a:spcBef>
                <a:spcPts val="0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 местного бюджета и внебюджетных источников возможно:</a:t>
            </a:r>
          </a:p>
          <a:p>
            <a:pPr marL="7870" algn="just">
              <a:spcBef>
                <a:spcPts val="0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выполнение строительно-монтажных работ;</a:t>
            </a:r>
          </a:p>
          <a:p>
            <a:pPr marL="7870" algn="just">
              <a:spcBef>
                <a:spcPts val="0"/>
              </a:spcBef>
              <a:buFontTx/>
              <a:buChar char="-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доставка материалов, оборудования т.д..</a:t>
            </a:r>
          </a:p>
          <a:p>
            <a:pPr marL="7870" algn="just">
              <a:spcBef>
                <a:spcPts val="0"/>
              </a:spcBef>
              <a:buFontTx/>
              <a:buChar char="-"/>
            </a:pPr>
            <a:endParaRPr lang="ru-RU" sz="1000" b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870" algn="just">
              <a:spcBef>
                <a:spcPts val="0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Привлечение средств из внебюджетных источников может осуществляться, как в денежной форме, а также в виде трудового участия, безвозмездного оказания транспортных услуг, предоставления материалов т.д.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object 14"/>
          <p:cNvSpPr txBox="1"/>
          <p:nvPr/>
        </p:nvSpPr>
        <p:spPr>
          <a:xfrm>
            <a:off x="4716016" y="4227934"/>
            <a:ext cx="4320480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ПОРЯДОК ОТБОРА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object 14"/>
          <p:cNvSpPr txBox="1"/>
          <p:nvPr/>
        </p:nvSpPr>
        <p:spPr>
          <a:xfrm>
            <a:off x="4716016" y="4515966"/>
            <a:ext cx="4320480" cy="1618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Проекты отбирает Конкурсная комиссия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53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object 39"/>
          <p:cNvSpPr/>
          <p:nvPr/>
        </p:nvSpPr>
        <p:spPr>
          <a:xfrm>
            <a:off x="665810" y="950801"/>
            <a:ext cx="30710" cy="24435"/>
          </a:xfrm>
          <a:custGeom>
            <a:avLst/>
            <a:gdLst/>
            <a:ahLst/>
            <a:cxnLst/>
            <a:rect l="l" t="t" r="r" b="b"/>
            <a:pathLst>
              <a:path w="50800" h="50800">
                <a:moveTo>
                  <a:pt x="25400" y="0"/>
                </a:moveTo>
                <a:lnTo>
                  <a:pt x="15510" y="1995"/>
                </a:lnTo>
                <a:lnTo>
                  <a:pt x="7437" y="7437"/>
                </a:lnTo>
                <a:lnTo>
                  <a:pt x="1995" y="15510"/>
                </a:lnTo>
                <a:lnTo>
                  <a:pt x="0" y="25400"/>
                </a:lnTo>
                <a:lnTo>
                  <a:pt x="1995" y="35289"/>
                </a:lnTo>
                <a:lnTo>
                  <a:pt x="7437" y="43362"/>
                </a:lnTo>
                <a:lnTo>
                  <a:pt x="15510" y="48804"/>
                </a:lnTo>
                <a:lnTo>
                  <a:pt x="25400" y="50800"/>
                </a:lnTo>
                <a:lnTo>
                  <a:pt x="35289" y="48804"/>
                </a:lnTo>
                <a:lnTo>
                  <a:pt x="43362" y="43362"/>
                </a:lnTo>
                <a:lnTo>
                  <a:pt x="48804" y="35289"/>
                </a:lnTo>
                <a:lnTo>
                  <a:pt x="50800" y="25400"/>
                </a:lnTo>
                <a:lnTo>
                  <a:pt x="48804" y="15510"/>
                </a:lnTo>
                <a:lnTo>
                  <a:pt x="43362" y="7437"/>
                </a:lnTo>
                <a:lnTo>
                  <a:pt x="35289" y="1995"/>
                </a:lnTo>
                <a:lnTo>
                  <a:pt x="25400" y="0"/>
                </a:lnTo>
                <a:close/>
              </a:path>
            </a:pathLst>
          </a:custGeom>
          <a:solidFill>
            <a:srgbClr val="0067AC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5" name="object 172"/>
          <p:cNvSpPr txBox="1"/>
          <p:nvPr/>
        </p:nvSpPr>
        <p:spPr>
          <a:xfrm>
            <a:off x="605789" y="4617140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6" name="object 172"/>
          <p:cNvSpPr txBox="1"/>
          <p:nvPr/>
        </p:nvSpPr>
        <p:spPr>
          <a:xfrm>
            <a:off x="605789" y="4781039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42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7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6948264" y="4731990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13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0" y="555532"/>
            <a:ext cx="9144000" cy="1323439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6350" algn="ctr">
              <a:spcBef>
                <a:spcPts val="50"/>
              </a:spcBef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МЕРОПРИЯТИЕ «</a:t>
            </a:r>
            <a:r>
              <a:rPr lang="ru-RU" sz="2000" b="1" cap="all" dirty="0" smtClean="0">
                <a:solidFill>
                  <a:schemeClr val="bg1"/>
                </a:solidFill>
                <a:latin typeface="Times New Roman" pitchFamily="18" charset="0"/>
              </a:rPr>
              <a:t>Обустройство объектами инженерной инфраструктуры и благоустройству, площадок, расположенных на сельских территориях, под компактную жилищную застройку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object 14"/>
          <p:cNvSpPr txBox="1"/>
          <p:nvPr/>
        </p:nvSpPr>
        <p:spPr>
          <a:xfrm>
            <a:off x="251520" y="1923678"/>
            <a:ext cx="4320480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ПОЛУЧАТЕЛИ ГОСУДАРСТВЕННОЙ ПОДДЕРЖКИ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object 14"/>
          <p:cNvSpPr txBox="1"/>
          <p:nvPr/>
        </p:nvSpPr>
        <p:spPr>
          <a:xfrm>
            <a:off x="251520" y="2193894"/>
            <a:ext cx="4320480" cy="1618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Администрации муниципальных районов 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object 14"/>
          <p:cNvSpPr txBox="1"/>
          <p:nvPr/>
        </p:nvSpPr>
        <p:spPr>
          <a:xfrm>
            <a:off x="251520" y="2355727"/>
            <a:ext cx="4320480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ГОСУДАРСТВЕННОЙ ПОДДЕРЖКИ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object 14"/>
          <p:cNvSpPr txBox="1"/>
          <p:nvPr/>
        </p:nvSpPr>
        <p:spPr>
          <a:xfrm>
            <a:off x="251520" y="2168198"/>
            <a:ext cx="4320480" cy="1618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Администрации муниципальных районов 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object 14"/>
          <p:cNvSpPr txBox="1"/>
          <p:nvPr/>
        </p:nvSpPr>
        <p:spPr>
          <a:xfrm>
            <a:off x="251520" y="2571750"/>
            <a:ext cx="4320480" cy="154683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just"/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Предусматривается обустройство площадок под компактную жилищную застройку: </a:t>
            </a:r>
          </a:p>
          <a:p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1)объектами инженерной инфраструктуры:</a:t>
            </a:r>
          </a:p>
          <a:p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газификация;</a:t>
            </a:r>
          </a:p>
          <a:p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водоснабжение;</a:t>
            </a:r>
          </a:p>
          <a:p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электроснабжение;</a:t>
            </a:r>
          </a:p>
          <a:p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водоотведение;</a:t>
            </a:r>
          </a:p>
          <a:p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2) организация уличного освещения;</a:t>
            </a:r>
          </a:p>
          <a:p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3) строительство улично-дорожной сети;</a:t>
            </a:r>
          </a:p>
          <a:p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4) благоустройство территории (в том числе озеленение).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object 14"/>
          <p:cNvSpPr txBox="1"/>
          <p:nvPr/>
        </p:nvSpPr>
        <p:spPr>
          <a:xfrm>
            <a:off x="179512" y="4155926"/>
            <a:ext cx="4320480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ГОСУДАРСТВЕННОЙ ПОДДЕРЖКИ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bject 14"/>
          <p:cNvSpPr txBox="1"/>
          <p:nvPr/>
        </p:nvSpPr>
        <p:spPr>
          <a:xfrm>
            <a:off x="179512" y="4371950"/>
            <a:ext cx="4320480" cy="623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just">
              <a:spcBef>
                <a:spcPts val="0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Наличие: </a:t>
            </a:r>
          </a:p>
          <a:p>
            <a:pPr marL="7870" algn="just">
              <a:spcBef>
                <a:spcPts val="0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-проектно-сметной документации, прошедшей государственную экспертизу;</a:t>
            </a:r>
          </a:p>
          <a:p>
            <a:pPr marL="7870">
              <a:spcBef>
                <a:spcPts val="0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-средств в местном бюджете на </a:t>
            </a:r>
            <a:r>
              <a:rPr lang="ru-RU" sz="1000" b="1" dirty="0" err="1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софинансирование</a:t>
            </a: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object 14"/>
          <p:cNvSpPr txBox="1"/>
          <p:nvPr/>
        </p:nvSpPr>
        <p:spPr>
          <a:xfrm>
            <a:off x="4716016" y="1923678"/>
            <a:ext cx="4248472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ПРЕДОСТАВЛЕНИЯ СУБСИДИЙ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object 14"/>
          <p:cNvSpPr txBox="1"/>
          <p:nvPr/>
        </p:nvSpPr>
        <p:spPr>
          <a:xfrm>
            <a:off x="4788035" y="2211715"/>
            <a:ext cx="4176463" cy="13159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Доли </a:t>
            </a:r>
            <a:r>
              <a:rPr lang="ru-RU" sz="1000" b="1" dirty="0" err="1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софинансирования</a:t>
            </a: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 и республиканский бюджет – 99% от стоимости строительно-монтажных работ;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местный бюджет – 1%.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счет средств местного бюджета также финансируются затраты на:</a:t>
            </a:r>
          </a:p>
          <a:p>
            <a:pPr marL="7870" algn="just">
              <a:spcBef>
                <a:spcPts val="62"/>
              </a:spcBef>
              <a:buFontTx/>
              <a:buChar char="-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разработку проектно-сметной документации;</a:t>
            </a:r>
          </a:p>
          <a:p>
            <a:pPr marL="7870" algn="just">
              <a:spcBef>
                <a:spcPts val="62"/>
              </a:spcBef>
              <a:buFontTx/>
              <a:buChar char="-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прохождение государственной экспертизы проекта;</a:t>
            </a:r>
          </a:p>
          <a:p>
            <a:pPr marL="7870" algn="just">
              <a:spcBef>
                <a:spcPts val="62"/>
              </a:spcBef>
              <a:buFontTx/>
              <a:buChar char="-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строительный контроль.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object 14"/>
          <p:cNvSpPr txBox="1"/>
          <p:nvPr/>
        </p:nvSpPr>
        <p:spPr>
          <a:xfrm>
            <a:off x="4788024" y="3651870"/>
            <a:ext cx="4248472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РАЗМЕР ГОСУДАРСТВЕННОЙ ПОДДЕРЖКИ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object 14"/>
          <p:cNvSpPr txBox="1"/>
          <p:nvPr/>
        </p:nvSpPr>
        <p:spPr>
          <a:xfrm>
            <a:off x="4860041" y="3975314"/>
            <a:ext cx="4176463" cy="82868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Предельные значения общей стоимости проекта:</a:t>
            </a:r>
          </a:p>
          <a:p>
            <a:pPr marL="7870" algn="just">
              <a:spcBef>
                <a:spcPts val="62"/>
              </a:spcBef>
              <a:buFontTx/>
              <a:buChar char="-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объеме жилищной застройки 10 – 20 домов – 40 млн. рублей;</a:t>
            </a:r>
          </a:p>
          <a:p>
            <a:pPr marL="7870" algn="just">
              <a:spcBef>
                <a:spcPts val="62"/>
              </a:spcBef>
              <a:buFontTx/>
              <a:buChar char="-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 объеме жилищной застройки 20 – 50 домов – 75 млн. рублей;</a:t>
            </a:r>
          </a:p>
          <a:p>
            <a:pPr marL="7870" algn="just">
              <a:spcBef>
                <a:spcPts val="62"/>
              </a:spcBef>
              <a:buFontTx/>
              <a:buChar char="-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 объеме жилищной застройки свыше 50 домов – 150 млн. рублей.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региона не более 10 проектов на 2020 год.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53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object 172"/>
          <p:cNvSpPr txBox="1"/>
          <p:nvPr/>
        </p:nvSpPr>
        <p:spPr>
          <a:xfrm>
            <a:off x="605789" y="4617140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6" name="object 172"/>
          <p:cNvSpPr txBox="1"/>
          <p:nvPr/>
        </p:nvSpPr>
        <p:spPr>
          <a:xfrm>
            <a:off x="605789" y="4781039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42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7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6902896" y="4731990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14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0" y="555526"/>
            <a:ext cx="9144000" cy="384721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6350" algn="ctr">
              <a:spcBef>
                <a:spcPts val="50"/>
              </a:spcBef>
            </a:pPr>
            <a:r>
              <a:rPr lang="ru-RU" sz="19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МЕРОПРИЯТИЕ «СОВРЕМЕННЫЙ ОБЛИК СЕЛЬСКИХ ТЕРРИТОРИЙ»</a:t>
            </a:r>
            <a:endParaRPr lang="ru-RU" sz="19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object 14"/>
          <p:cNvSpPr txBox="1"/>
          <p:nvPr/>
        </p:nvSpPr>
        <p:spPr>
          <a:xfrm>
            <a:off x="251520" y="1059583"/>
            <a:ext cx="4320480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ПОЛУЧАТЕЛИ ГОСУДАРСТВЕННОЙ ПОДДЕРЖКИ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object 14"/>
          <p:cNvSpPr txBox="1"/>
          <p:nvPr/>
        </p:nvSpPr>
        <p:spPr>
          <a:xfrm>
            <a:off x="251520" y="1563638"/>
            <a:ext cx="4320480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ГОСУДАРСТВЕННОЙ ПОДДЕРЖКИ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object 14"/>
          <p:cNvSpPr txBox="1"/>
          <p:nvPr/>
        </p:nvSpPr>
        <p:spPr>
          <a:xfrm>
            <a:off x="251520" y="1329795"/>
            <a:ext cx="4320480" cy="1618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object 14"/>
          <p:cNvSpPr txBox="1"/>
          <p:nvPr/>
        </p:nvSpPr>
        <p:spPr>
          <a:xfrm>
            <a:off x="251520" y="1923678"/>
            <a:ext cx="4320480" cy="170071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Планируется реализация инициативных проектов комплексного развития сельских территорий, включающий комплекс мероприятий, реализуемых на сельских территориях, предусматривающий:</a:t>
            </a:r>
          </a:p>
          <a:p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строительство, реконструкцию, модернизацию и капитальный ремонт объектов социальной и культурной сферы; </a:t>
            </a:r>
          </a:p>
          <a:p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строительство </a:t>
            </a:r>
            <a:r>
              <a:rPr lang="ru-RU" sz="1000" b="1" dirty="0" err="1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социокультурных</a:t>
            </a:r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 и многофункциональных центров;</a:t>
            </a:r>
          </a:p>
          <a:p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приобретение новой автомобильной техники и оборудования для обеспечения функционирования существующих объектов социальной и культурной сферы;</a:t>
            </a:r>
          </a:p>
          <a:p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развитие водоснабжения;</a:t>
            </a:r>
          </a:p>
          <a:p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развитие энергообеспечения (электроснабжение и газификация).</a:t>
            </a:r>
            <a:endParaRPr lang="ru-RU" sz="1000" b="1" dirty="0">
              <a:solidFill>
                <a:srgbClr val="1C3444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object 14"/>
          <p:cNvSpPr txBox="1"/>
          <p:nvPr/>
        </p:nvSpPr>
        <p:spPr>
          <a:xfrm>
            <a:off x="179512" y="3795886"/>
            <a:ext cx="4320480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УСЛОВИЕ ГОСУДАРСТВЕННОЙ ПОДДЕРЖКИ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bject 14"/>
          <p:cNvSpPr txBox="1"/>
          <p:nvPr/>
        </p:nvSpPr>
        <p:spPr>
          <a:xfrm>
            <a:off x="179512" y="4060146"/>
            <a:ext cx="4320480" cy="81586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Наличие:</a:t>
            </a:r>
          </a:p>
          <a:p>
            <a:pPr marL="7870" algn="just">
              <a:spcBef>
                <a:spcPts val="62"/>
              </a:spcBef>
              <a:buFontTx/>
              <a:buChar char="-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проектно-сметной документации, прошедшей государственную экспертизу;</a:t>
            </a:r>
          </a:p>
          <a:p>
            <a:pPr marL="7870">
              <a:spcBef>
                <a:spcPts val="62"/>
              </a:spcBef>
              <a:buFontTx/>
              <a:buChar char="-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средств в местном бюджете на </a:t>
            </a:r>
            <a:r>
              <a:rPr lang="ru-RU" sz="1000" b="1" dirty="0" err="1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софинансирование</a:t>
            </a: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870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Привлечение средств из внебюджетных источников.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object 14"/>
          <p:cNvSpPr txBox="1"/>
          <p:nvPr/>
        </p:nvSpPr>
        <p:spPr>
          <a:xfrm>
            <a:off x="4716016" y="1059583"/>
            <a:ext cx="4248472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ПОРЯДОК ПРЕДОСТАВЛЕНИЯ СУБСИДИЙ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object 14"/>
          <p:cNvSpPr txBox="1"/>
          <p:nvPr/>
        </p:nvSpPr>
        <p:spPr>
          <a:xfrm>
            <a:off x="4716016" y="1347614"/>
            <a:ext cx="4320480" cy="27266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основании имеющейся проектно-сметной документации органы местного самоуправления направляют в Минсельхозпрод Республики Мордовия заявку.</a:t>
            </a:r>
          </a:p>
          <a:p>
            <a:pPr marL="7870" algn="just">
              <a:spcBef>
                <a:spcPts val="62"/>
              </a:spcBef>
            </a:pPr>
            <a:endParaRPr lang="ru-RU" sz="1000" b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Конкурсная комиссия при Правительстве Республики Мордовия проводит отбор представленных органами местного самоуправления проектов комплексного развития сельских территорий.</a:t>
            </a:r>
          </a:p>
          <a:p>
            <a:pPr marL="7870" algn="just">
              <a:spcBef>
                <a:spcPts val="62"/>
              </a:spcBef>
            </a:pPr>
            <a:endParaRPr lang="ru-RU" sz="1000" b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Проекты, прошедшие конкурсный отбор, направляются в Минсельхоз России.</a:t>
            </a:r>
          </a:p>
          <a:p>
            <a:pPr marL="7870" algn="just">
              <a:spcBef>
                <a:spcPts val="62"/>
              </a:spcBef>
            </a:pPr>
            <a:endParaRPr lang="ru-RU" sz="1000" b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Конкурсная комиссия при Минсельхозе России проводит отбор представленных субъектами РФ проектов комплексного развития сельских территорий.</a:t>
            </a:r>
          </a:p>
          <a:p>
            <a:pPr marL="7870" algn="just">
              <a:spcBef>
                <a:spcPts val="62"/>
              </a:spcBef>
            </a:pPr>
            <a:endParaRPr lang="ru-RU" sz="1000" b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Проекты, прошедшие конкурсный отбор, включаются в план финансирования на очередной финансовый год.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object 14"/>
          <p:cNvSpPr txBox="1"/>
          <p:nvPr/>
        </p:nvSpPr>
        <p:spPr>
          <a:xfrm>
            <a:off x="4716016" y="4083918"/>
            <a:ext cx="4248472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СРОКИ ПРОВЕДЕНИЯ ОТБОРА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object 14"/>
          <p:cNvSpPr txBox="1"/>
          <p:nvPr/>
        </p:nvSpPr>
        <p:spPr>
          <a:xfrm>
            <a:off x="4716016" y="4443959"/>
            <a:ext cx="4248472" cy="3285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Начало – 7 октября 2019 г.</a:t>
            </a:r>
          </a:p>
          <a:p>
            <a:pPr marL="7870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Завершение – до 11 октября 2019 г.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53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object 172"/>
          <p:cNvSpPr txBox="1"/>
          <p:nvPr/>
        </p:nvSpPr>
        <p:spPr>
          <a:xfrm>
            <a:off x="605789" y="4617140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6" name="object 172"/>
          <p:cNvSpPr txBox="1"/>
          <p:nvPr/>
        </p:nvSpPr>
        <p:spPr>
          <a:xfrm>
            <a:off x="605789" y="4781039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42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7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6902896" y="4731990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15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0" y="555526"/>
            <a:ext cx="9144000" cy="1015663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6350" algn="ctr">
              <a:spcBef>
                <a:spcPts val="50"/>
              </a:spcBef>
            </a:pPr>
            <a:r>
              <a:rPr lang="ru-RU" sz="19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МЕРОПРИЯТИЕ «</a:t>
            </a:r>
            <a:r>
              <a:rPr lang="ru-RU" sz="2000" b="1" cap="all" dirty="0" smtClean="0">
                <a:latin typeface="Times New Roman" pitchFamily="18" charset="0"/>
              </a:rPr>
              <a:t>содействие сельскохозяйственным товаропроизводителям в обеспечении квалифицированными специалистами</a:t>
            </a:r>
            <a:r>
              <a:rPr lang="ru-RU" sz="19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179512" y="1707654"/>
            <a:ext cx="87129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Планируется решение вопросов по содействию занятости и привлечения кадров на село за счет возмещения сельскохозяйственными товаропроизводителями до 30% фактически понесенных затрат:</a:t>
            </a:r>
            <a:endParaRPr lang="ru-RU" sz="1600" b="1" dirty="0">
              <a:solidFill>
                <a:srgbClr val="182C3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179512" y="2643758"/>
            <a:ext cx="87849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1) по заключенным с работниками ученическим договорам, проходящих обучение в федеральных государственных образовательных организациях высшего образования, подведомственных Министерству сельского хозяйства Российской Федерации на срок до 60 месяцев</a:t>
            </a:r>
            <a:endParaRPr lang="ru-RU" sz="1600" b="1" dirty="0">
              <a:solidFill>
                <a:srgbClr val="182C3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179512" y="3723878"/>
            <a:ext cx="87849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2) связанных с оплатой труда и проживанием студентов, обучающихся в федеральных государственных образовательных организациях высшего образования, подведомственных Министерству сельского хозяйства Российской Федерации, привлеченных для прохождения производственной практики</a:t>
            </a:r>
            <a:endParaRPr lang="ru-RU" sz="1600" b="1" dirty="0">
              <a:solidFill>
                <a:srgbClr val="182C3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53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ject 14"/>
          <p:cNvSpPr txBox="1"/>
          <p:nvPr/>
        </p:nvSpPr>
        <p:spPr>
          <a:xfrm>
            <a:off x="4572001" y="4242053"/>
            <a:ext cx="4248471" cy="56194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just">
              <a:spcBef>
                <a:spcPts val="62"/>
              </a:spcBef>
            </a:pPr>
            <a:r>
              <a:rPr lang="ru-RU" sz="12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</a:t>
            </a:r>
            <a:r>
              <a:rPr lang="ru-RU" sz="1200" b="1" dirty="0" smtClean="0">
                <a:solidFill>
                  <a:srgbClr val="17284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– 100 % ключевой ставки Центрального банка Российской Федерации, действующей на дату заключения кредитного договора</a:t>
            </a:r>
            <a:endParaRPr lang="ru-RU" sz="1200" b="1" dirty="0">
              <a:solidFill>
                <a:srgbClr val="17284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665810" y="950801"/>
            <a:ext cx="30710" cy="24435"/>
          </a:xfrm>
          <a:custGeom>
            <a:avLst/>
            <a:gdLst/>
            <a:ahLst/>
            <a:cxnLst/>
            <a:rect l="l" t="t" r="r" b="b"/>
            <a:pathLst>
              <a:path w="50800" h="50800">
                <a:moveTo>
                  <a:pt x="25400" y="0"/>
                </a:moveTo>
                <a:lnTo>
                  <a:pt x="15510" y="1995"/>
                </a:lnTo>
                <a:lnTo>
                  <a:pt x="7437" y="7437"/>
                </a:lnTo>
                <a:lnTo>
                  <a:pt x="1995" y="15510"/>
                </a:lnTo>
                <a:lnTo>
                  <a:pt x="0" y="25400"/>
                </a:lnTo>
                <a:lnTo>
                  <a:pt x="1995" y="35289"/>
                </a:lnTo>
                <a:lnTo>
                  <a:pt x="7437" y="43362"/>
                </a:lnTo>
                <a:lnTo>
                  <a:pt x="15510" y="48804"/>
                </a:lnTo>
                <a:lnTo>
                  <a:pt x="25400" y="50800"/>
                </a:lnTo>
                <a:lnTo>
                  <a:pt x="35289" y="48804"/>
                </a:lnTo>
                <a:lnTo>
                  <a:pt x="43362" y="43362"/>
                </a:lnTo>
                <a:lnTo>
                  <a:pt x="48804" y="35289"/>
                </a:lnTo>
                <a:lnTo>
                  <a:pt x="50800" y="25400"/>
                </a:lnTo>
                <a:lnTo>
                  <a:pt x="48804" y="15510"/>
                </a:lnTo>
                <a:lnTo>
                  <a:pt x="43362" y="7437"/>
                </a:lnTo>
                <a:lnTo>
                  <a:pt x="35289" y="1995"/>
                </a:lnTo>
                <a:lnTo>
                  <a:pt x="25400" y="0"/>
                </a:lnTo>
                <a:close/>
              </a:path>
            </a:pathLst>
          </a:custGeom>
          <a:solidFill>
            <a:srgbClr val="0067AC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5" name="object 172"/>
          <p:cNvSpPr txBox="1"/>
          <p:nvPr/>
        </p:nvSpPr>
        <p:spPr>
          <a:xfrm>
            <a:off x="605789" y="4617140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6" name="object 172"/>
          <p:cNvSpPr txBox="1"/>
          <p:nvPr/>
        </p:nvSpPr>
        <p:spPr>
          <a:xfrm>
            <a:off x="605789" y="4781039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7" name="object 14"/>
          <p:cNvSpPr txBox="1"/>
          <p:nvPr/>
        </p:nvSpPr>
        <p:spPr>
          <a:xfrm>
            <a:off x="179513" y="1604953"/>
            <a:ext cx="4248471" cy="56194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just">
              <a:spcBef>
                <a:spcPts val="62"/>
              </a:spcBef>
            </a:pPr>
            <a:r>
              <a:rPr lang="ru-RU" sz="12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Индивидуальные предприниматели и организации, независимо от их организационно-правовой формы и направлений экономической деятельности</a:t>
            </a:r>
          </a:p>
        </p:txBody>
      </p:sp>
      <p:sp>
        <p:nvSpPr>
          <p:cNvPr id="33" name="object 14"/>
          <p:cNvSpPr txBox="1"/>
          <p:nvPr/>
        </p:nvSpPr>
        <p:spPr>
          <a:xfrm>
            <a:off x="179512" y="1324859"/>
            <a:ext cx="4248472" cy="23877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ТРЕБОВАНИЯ К ПОЛУЧАТЕЛЯМ КРЕДИТА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42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7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6948264" y="4731990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16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0" y="555526"/>
            <a:ext cx="9144000" cy="707886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6350" algn="ctr">
              <a:spcBef>
                <a:spcPts val="50"/>
              </a:spcBef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МЕРОПРИЯТИЕ «СОДЕЙСТВИЕ ЗАНЯТОСТИ СЕЛЬСКОГО НАСЕЛЕНИЯ»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object 14"/>
          <p:cNvSpPr txBox="1"/>
          <p:nvPr/>
        </p:nvSpPr>
        <p:spPr>
          <a:xfrm>
            <a:off x="107504" y="4133171"/>
            <a:ext cx="4248472" cy="23877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КРЕДИТНЫЕ УСЛОВИЯ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object 14"/>
          <p:cNvSpPr txBox="1"/>
          <p:nvPr/>
        </p:nvSpPr>
        <p:spPr>
          <a:xfrm>
            <a:off x="107504" y="4413895"/>
            <a:ext cx="4248471" cy="39010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2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 кредита – до 5 лет.</a:t>
            </a:r>
          </a:p>
          <a:p>
            <a:pPr marL="7870">
              <a:spcBef>
                <a:spcPts val="62"/>
              </a:spcBef>
            </a:pPr>
            <a:r>
              <a:rPr lang="ru-RU" sz="12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Льготная процентная ставка – от 1 % до 5 %.</a:t>
            </a:r>
            <a:endParaRPr lang="ru-RU" sz="12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object 14"/>
          <p:cNvSpPr txBox="1"/>
          <p:nvPr/>
        </p:nvSpPr>
        <p:spPr>
          <a:xfrm>
            <a:off x="4572000" y="1324859"/>
            <a:ext cx="4248472" cy="23877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НАПРАВЛЕНИЯ ИСПОЛЬЗОВАНИЯ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object 14"/>
          <p:cNvSpPr txBox="1"/>
          <p:nvPr/>
        </p:nvSpPr>
        <p:spPr>
          <a:xfrm>
            <a:off x="4572001" y="1765906"/>
            <a:ext cx="4248471" cy="16699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just"/>
            <a:r>
              <a:rPr lang="ru-RU" sz="12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Финансирование на сельских территориях:</a:t>
            </a:r>
          </a:p>
          <a:p>
            <a:pPr algn="just"/>
            <a:r>
              <a:rPr lang="ru-RU" sz="12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- создания объектов капитального строительства инженерной инфраструктуры (внешние инженерные сети);</a:t>
            </a:r>
          </a:p>
          <a:p>
            <a:pPr algn="just">
              <a:buFontTx/>
              <a:buChar char="-"/>
            </a:pPr>
            <a:r>
              <a:rPr lang="ru-RU" sz="12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 расходов, связанных с их подключением к объектам производства, переработки, торговли;</a:t>
            </a:r>
          </a:p>
          <a:p>
            <a:pPr algn="just">
              <a:buFontTx/>
              <a:buChar char="-"/>
            </a:pPr>
            <a:r>
              <a:rPr lang="ru-RU" sz="12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 расходов по строительству и реконструкции автомобильных дорог до объектов производства, переработки, торговли (за исключением внутриплощадочных дорог)</a:t>
            </a:r>
            <a:endParaRPr lang="ru-RU" sz="1200" b="1" dirty="0">
              <a:solidFill>
                <a:srgbClr val="182C3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object 14"/>
          <p:cNvSpPr txBox="1"/>
          <p:nvPr/>
        </p:nvSpPr>
        <p:spPr>
          <a:xfrm>
            <a:off x="4572000" y="3614306"/>
            <a:ext cx="4248472" cy="46961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 СНИЖЕНИЯ ПРОЦЕНТНОЙ СТАВКИ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object 14"/>
          <p:cNvSpPr txBox="1"/>
          <p:nvPr/>
        </p:nvSpPr>
        <p:spPr>
          <a:xfrm>
            <a:off x="179512" y="2157304"/>
            <a:ext cx="4248471" cy="185460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r>
              <a:rPr lang="ru-RU" sz="12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Заемщик должен удовлетворять следующим требованиям:</a:t>
            </a:r>
          </a:p>
          <a:p>
            <a:r>
              <a:rPr lang="ru-RU" sz="12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1) не находиться в процессе ликвидации, реорганизации;</a:t>
            </a:r>
          </a:p>
          <a:p>
            <a:r>
              <a:rPr lang="ru-RU" sz="12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2) обладать статусом налогового резидента РФ;</a:t>
            </a:r>
          </a:p>
          <a:p>
            <a:r>
              <a:rPr lang="ru-RU" sz="12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3) быть зарегистрированным на сельской территории;</a:t>
            </a:r>
          </a:p>
          <a:p>
            <a:r>
              <a:rPr lang="ru-RU" sz="12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4) в отношении заемщика не должно быть возбуждено производство по делу о несостоятельности (банкротстве) в соответствии с законодательством РФ;</a:t>
            </a:r>
          </a:p>
          <a:p>
            <a:r>
              <a:rPr lang="ru-RU" sz="12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5) не иметь неисполненной обязанности по уплате налогов, сборов, страховых взносов, пеней, штрафов, процентов, подлежащих уплате в соответствии с законодательством РФ.</a:t>
            </a:r>
            <a:endParaRPr lang="ru-RU" sz="1200" b="1" dirty="0">
              <a:solidFill>
                <a:srgbClr val="182C3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53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object 39"/>
          <p:cNvSpPr/>
          <p:nvPr/>
        </p:nvSpPr>
        <p:spPr>
          <a:xfrm>
            <a:off x="665810" y="950801"/>
            <a:ext cx="30710" cy="24435"/>
          </a:xfrm>
          <a:custGeom>
            <a:avLst/>
            <a:gdLst/>
            <a:ahLst/>
            <a:cxnLst/>
            <a:rect l="l" t="t" r="r" b="b"/>
            <a:pathLst>
              <a:path w="50800" h="50800">
                <a:moveTo>
                  <a:pt x="25400" y="0"/>
                </a:moveTo>
                <a:lnTo>
                  <a:pt x="15510" y="1995"/>
                </a:lnTo>
                <a:lnTo>
                  <a:pt x="7437" y="7437"/>
                </a:lnTo>
                <a:lnTo>
                  <a:pt x="1995" y="15510"/>
                </a:lnTo>
                <a:lnTo>
                  <a:pt x="0" y="25400"/>
                </a:lnTo>
                <a:lnTo>
                  <a:pt x="1995" y="35289"/>
                </a:lnTo>
                <a:lnTo>
                  <a:pt x="7437" y="43362"/>
                </a:lnTo>
                <a:lnTo>
                  <a:pt x="15510" y="48804"/>
                </a:lnTo>
                <a:lnTo>
                  <a:pt x="25400" y="50800"/>
                </a:lnTo>
                <a:lnTo>
                  <a:pt x="35289" y="48804"/>
                </a:lnTo>
                <a:lnTo>
                  <a:pt x="43362" y="43362"/>
                </a:lnTo>
                <a:lnTo>
                  <a:pt x="48804" y="35289"/>
                </a:lnTo>
                <a:lnTo>
                  <a:pt x="50800" y="25400"/>
                </a:lnTo>
                <a:lnTo>
                  <a:pt x="48804" y="15510"/>
                </a:lnTo>
                <a:lnTo>
                  <a:pt x="43362" y="7437"/>
                </a:lnTo>
                <a:lnTo>
                  <a:pt x="35289" y="1995"/>
                </a:lnTo>
                <a:lnTo>
                  <a:pt x="25400" y="0"/>
                </a:lnTo>
                <a:close/>
              </a:path>
            </a:pathLst>
          </a:custGeom>
          <a:solidFill>
            <a:srgbClr val="0067AC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5" name="object 172"/>
          <p:cNvSpPr txBox="1"/>
          <p:nvPr/>
        </p:nvSpPr>
        <p:spPr>
          <a:xfrm>
            <a:off x="605789" y="4617140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6" name="object 172"/>
          <p:cNvSpPr txBox="1"/>
          <p:nvPr/>
        </p:nvSpPr>
        <p:spPr>
          <a:xfrm>
            <a:off x="605789" y="4781039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1" name="object 14"/>
          <p:cNvSpPr txBox="1"/>
          <p:nvPr/>
        </p:nvSpPr>
        <p:spPr>
          <a:xfrm>
            <a:off x="3563888" y="2616067"/>
            <a:ext cx="2808312" cy="3157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ctr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2.1. СОВРЕМЕННЫЙ </a:t>
            </a:r>
            <a:r>
              <a:rPr lang="ru-RU" sz="10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ОБЛИК СЕЛЬСКИХ </a:t>
            </a: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ТЕРРИТОРИЙ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object 14"/>
          <p:cNvSpPr txBox="1"/>
          <p:nvPr/>
        </p:nvSpPr>
        <p:spPr>
          <a:xfrm>
            <a:off x="3563888" y="2990478"/>
            <a:ext cx="2840099" cy="8774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ctr">
              <a:spcBef>
                <a:spcPts val="62"/>
              </a:spcBef>
            </a:pPr>
            <a:endParaRPr lang="ru-RU" sz="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870" algn="ctr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2.2. РАЗВИТИЕ </a:t>
            </a:r>
            <a:r>
              <a:rPr lang="ru-RU" sz="10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ИНЖЕНЕРНОЙ ИНФРАСТРУКТУРЫ НА СЕЛЬСКИХ ТЕРРИТОРИЯХ</a:t>
            </a:r>
          </a:p>
          <a:p>
            <a:pPr marL="7870" algn="ctr">
              <a:spcBef>
                <a:spcPts val="62"/>
              </a:spcBef>
            </a:pPr>
            <a:r>
              <a:rPr lang="ru-RU" sz="1000" b="1" i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(реализуется в 2020-2021 годах)</a:t>
            </a:r>
          </a:p>
          <a:p>
            <a:pPr marL="7870" algn="ctr">
              <a:spcBef>
                <a:spcPts val="62"/>
              </a:spcBef>
            </a:pP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object 14"/>
          <p:cNvSpPr txBox="1"/>
          <p:nvPr/>
        </p:nvSpPr>
        <p:spPr>
          <a:xfrm>
            <a:off x="6588224" y="2787774"/>
            <a:ext cx="2376264" cy="93127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ctr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3.1. СОДЕЙСТВИЕ СЕЛЬСКОХОЗЯЙСТВЕННЫМ ТОВАРОПРОИЗВОДИТЕЛЯМ В ОБЕСПЕЧЕНИИ КВАЛИФИЦИРОВАННЫМИ СПЕЦИАЛИСТАМИ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object 14"/>
          <p:cNvSpPr txBox="1"/>
          <p:nvPr/>
        </p:nvSpPr>
        <p:spPr>
          <a:xfrm>
            <a:off x="251521" y="2427734"/>
            <a:ext cx="3168351" cy="4696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ctr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1.1. УЛУЧШЕНИЕ ЖИЛИЩНЫХ УСЛОВИЙ ГРАЖДАН, ПРОЖИВАЮЩИХ В СЕЛЬСКОЙ МЕСТНОСТИ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object 14"/>
          <p:cNvSpPr txBox="1"/>
          <p:nvPr/>
        </p:nvSpPr>
        <p:spPr>
          <a:xfrm>
            <a:off x="3563888" y="3912211"/>
            <a:ext cx="2880320" cy="3157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ctr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2.3. БЛАГОУСТРОЙСТВО </a:t>
            </a:r>
            <a:r>
              <a:rPr lang="ru-RU" sz="10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СЕЛЬСКИХ ТЕРРИТОРИЙ</a:t>
            </a:r>
          </a:p>
        </p:txBody>
      </p:sp>
      <p:sp>
        <p:nvSpPr>
          <p:cNvPr id="33" name="object 14"/>
          <p:cNvSpPr txBox="1"/>
          <p:nvPr/>
        </p:nvSpPr>
        <p:spPr>
          <a:xfrm>
            <a:off x="191420" y="1419628"/>
            <a:ext cx="3228452" cy="93127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Подпрограмма</a:t>
            </a:r>
          </a:p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условий для обеспечения доступным и комфортным жильем сельского населения»</a:t>
            </a:r>
          </a:p>
        </p:txBody>
      </p:sp>
      <p:sp>
        <p:nvSpPr>
          <p:cNvPr id="34" name="object 14"/>
          <p:cNvSpPr txBox="1"/>
          <p:nvPr/>
        </p:nvSpPr>
        <p:spPr>
          <a:xfrm>
            <a:off x="6588224" y="1419628"/>
            <a:ext cx="2448272" cy="93127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Подпрограмма</a:t>
            </a:r>
          </a:p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рынка труда (кадрового потенциала) на сельских территориях»</a:t>
            </a:r>
          </a:p>
        </p:txBody>
      </p:sp>
      <p:sp>
        <p:nvSpPr>
          <p:cNvPr id="35" name="object 14"/>
          <p:cNvSpPr txBox="1"/>
          <p:nvPr/>
        </p:nvSpPr>
        <p:spPr>
          <a:xfrm>
            <a:off x="3563889" y="1419626"/>
            <a:ext cx="2880320" cy="93127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 anchor="ctr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Подпрограмма</a:t>
            </a:r>
          </a:p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«Создание и развитие инфраструктуры на сельских территориях»</a:t>
            </a:r>
          </a:p>
        </p:txBody>
      </p:sp>
      <p:sp>
        <p:nvSpPr>
          <p:cNvPr id="36" name="object 14"/>
          <p:cNvSpPr txBox="1"/>
          <p:nvPr/>
        </p:nvSpPr>
        <p:spPr>
          <a:xfrm>
            <a:off x="3563888" y="4299942"/>
            <a:ext cx="2952328" cy="6491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ctr">
              <a:spcBef>
                <a:spcPts val="62"/>
              </a:spcBef>
            </a:pPr>
            <a:endParaRPr lang="ru-RU" sz="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870" algn="ctr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2.4. РАЗВИТИЕ </a:t>
            </a:r>
            <a:r>
              <a:rPr lang="ru-RU" sz="10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ТРАНСПОРТНОЙ ИНФРАСТРУКТУРЫ НА СЕЛЬСКИХ ТЕРРИТОРИЯХ</a:t>
            </a:r>
          </a:p>
          <a:p>
            <a:pPr marL="7870" algn="ctr">
              <a:spcBef>
                <a:spcPts val="62"/>
              </a:spcBef>
            </a:pPr>
            <a:endParaRPr lang="ru-RU" sz="6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42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7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6902896" y="4674170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17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0" name="object 14"/>
          <p:cNvSpPr txBox="1"/>
          <p:nvPr/>
        </p:nvSpPr>
        <p:spPr>
          <a:xfrm>
            <a:off x="251520" y="2931790"/>
            <a:ext cx="3168352" cy="4696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ctr">
              <a:spcBef>
                <a:spcPts val="62"/>
              </a:spcBef>
            </a:pPr>
            <a:r>
              <a:rPr lang="ru-RU" sz="1000" b="1" cap="all" dirty="0" smtClean="0">
                <a:solidFill>
                  <a:srgbClr val="172841"/>
                </a:solidFill>
                <a:latin typeface="Times New Roman" pitchFamily="18" charset="0"/>
              </a:rPr>
              <a:t>1.2. Строительство жилья, предоставляемого по договору найма жилого помещения</a:t>
            </a:r>
            <a:endParaRPr lang="ru-RU" sz="1000" b="1" cap="all" dirty="0">
              <a:solidFill>
                <a:srgbClr val="172841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object 14"/>
          <p:cNvSpPr txBox="1"/>
          <p:nvPr/>
        </p:nvSpPr>
        <p:spPr>
          <a:xfrm>
            <a:off x="251520" y="3507854"/>
            <a:ext cx="3096344" cy="1618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ctr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1.3. ЛЬГОТНАЯ СЕЛЬСКАЯ ИПОТЕКА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object 14"/>
          <p:cNvSpPr txBox="1"/>
          <p:nvPr/>
        </p:nvSpPr>
        <p:spPr>
          <a:xfrm>
            <a:off x="179512" y="4170626"/>
            <a:ext cx="3312368" cy="7773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ctr">
              <a:spcBef>
                <a:spcPts val="62"/>
              </a:spcBef>
            </a:pPr>
            <a:r>
              <a:rPr lang="ru-RU" sz="1000" b="1" cap="all" dirty="0" smtClean="0">
                <a:solidFill>
                  <a:srgbClr val="1D354B"/>
                </a:solidFill>
                <a:latin typeface="Times New Roman" pitchFamily="18" charset="0"/>
              </a:rPr>
              <a:t>1.5. Обустройство объектами инженерной инфраструктуры и благоустройству, площадок, расположенных на сельских территориях, под компактную жилищную застройку</a:t>
            </a:r>
            <a:endParaRPr lang="ru-RU" sz="1000" b="1" cap="all" dirty="0">
              <a:solidFill>
                <a:srgbClr val="1D354B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0" y="555526"/>
            <a:ext cx="9144000" cy="707886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6350" algn="ctr">
              <a:spcBef>
                <a:spcPts val="50"/>
              </a:spcBef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ГОСУДАРСТВЕННАЯ ПРОГРАММА РЕСПУБЛИКИ МОРДОВИЯ «КОМПЛЕКСНОЕ РАЗВИТИЕ СЕЛЬСКИХ ТЕРРИТОРИЙ»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object 14"/>
          <p:cNvSpPr txBox="1"/>
          <p:nvPr/>
        </p:nvSpPr>
        <p:spPr>
          <a:xfrm>
            <a:off x="251520" y="3768195"/>
            <a:ext cx="3168352" cy="3157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ctr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1.4. ПОВЫШЕНИЕ УРОВНЯ БЛАГОУСТРОЙСТВА СЕЛЬСКИХ ДОМОВЛАДЕНИЙ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object 14"/>
          <p:cNvSpPr txBox="1"/>
          <p:nvPr/>
        </p:nvSpPr>
        <p:spPr>
          <a:xfrm>
            <a:off x="6588224" y="3939902"/>
            <a:ext cx="2376264" cy="3157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ctr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3.2. СОДЕЙСТВИЕ ЗАНЯТОСТИ СЕЛЬСКОГО НАСЕЛЕНИЯ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53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568C5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6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 descr="origina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57200" y="2089551"/>
            <a:ext cx="8429625" cy="1071563"/>
          </a:xfrm>
          <a:prstGeom prst="rect">
            <a:avLst/>
          </a:prstGeom>
          <a:solidFill>
            <a:schemeClr val="accent6">
              <a:lumMod val="20000"/>
              <a:lumOff val="80000"/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sz="1500" b="1" i="1" u="none" strike="noStrike" kern="1200" baseline="0">
                <a:solidFill>
                  <a:srgbClr val="C0504D">
                    <a:lumMod val="75000"/>
                  </a:srgbClr>
                </a:solidFill>
                <a:latin typeface="+mj-lt"/>
                <a:ea typeface="+mn-ea"/>
                <a:cs typeface="+mn-cs"/>
              </a:defRPr>
            </a:pPr>
            <a:r>
              <a:rPr lang="ru-RU" sz="60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Благодарю за внимание!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" name="Группа 8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12" name="Picture 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" name="Picture 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" name="Picture 2"/>
            <p:cNvPicPr>
              <a:picLocks noChangeAspect="1" noChangeArrowheads="1"/>
            </p:cNvPicPr>
            <p:nvPr/>
          </p:nvPicPr>
          <p:blipFill>
            <a:blip r:embed="rId7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" name="Picture 2"/>
            <p:cNvPicPr>
              <a:picLocks noChangeAspect="1" noChangeArrowheads="1"/>
            </p:cNvPicPr>
            <p:nvPr/>
          </p:nvPicPr>
          <p:blipFill>
            <a:blip r:embed="rId7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" name="Picture 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1490705736"/>
      </p:ext>
    </p:extLst>
  </p:cSld>
  <p:clrMapOvr>
    <a:masterClrMapping/>
  </p:clrMapOvr>
  <p:transition advTm="300000">
    <p:cu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17287</TotalTime>
  <Words>2669</Words>
  <Application>Microsoft Office PowerPoint</Application>
  <PresentationFormat>Экран (16:9)</PresentationFormat>
  <Paragraphs>375</Paragraphs>
  <Slides>18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18</vt:i4>
      </vt:variant>
    </vt:vector>
  </HeadingPairs>
  <TitlesOfParts>
    <vt:vector size="25" baseType="lpstr">
      <vt:lpstr>Arial</vt:lpstr>
      <vt:lpstr>Calibri</vt:lpstr>
      <vt:lpstr>Cambria</vt:lpstr>
      <vt:lpstr>Times New Roman</vt:lpstr>
      <vt:lpstr>Тема Office</vt:lpstr>
      <vt:lpstr>2_Тема Office</vt:lpstr>
      <vt:lpstr>7_Тема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Minselhozprod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МФЦ</cp:lastModifiedBy>
  <cp:revision>2098</cp:revision>
  <cp:lastPrinted>2018-11-06T17:14:00Z</cp:lastPrinted>
  <dcterms:created xsi:type="dcterms:W3CDTF">2009-06-02T12:15:19Z</dcterms:created>
  <dcterms:modified xsi:type="dcterms:W3CDTF">2019-10-08T05:23:37Z</dcterms:modified>
</cp:coreProperties>
</file>