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1"/>
            <a:ext cx="9144000" cy="1000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Программа государственной поддержки</a:t>
            </a:r>
          </a:p>
          <a:p>
            <a:pPr algn="ctr"/>
            <a:r>
              <a:rPr lang="ru-RU" sz="2400" b="1" dirty="0">
                <a:solidFill>
                  <a:schemeClr val="bg1"/>
                </a:solidFill>
              </a:rPr>
              <a:t>работодателей при трудоустройстве молодежи до 30 лет</a:t>
            </a:r>
          </a:p>
        </p:txBody>
      </p:sp>
      <p:sp>
        <p:nvSpPr>
          <p:cNvPr id="18" name="Прямоугольник: скругленные углы 15">
            <a:extLst>
              <a:ext uri="{FF2B5EF4-FFF2-40B4-BE49-F238E27FC236}">
                <a16:creationId xmlns:a16="http://schemas.microsoft.com/office/drawing/2014/main" id="{72DE4426-9135-41F8-9925-BF7561CFBEC0}"/>
              </a:ext>
            </a:extLst>
          </p:cNvPr>
          <p:cNvSpPr/>
          <p:nvPr/>
        </p:nvSpPr>
        <p:spPr>
          <a:xfrm>
            <a:off x="214282" y="1285860"/>
            <a:ext cx="8501122" cy="7143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 algn="ctr"/>
            <a:r>
              <a:rPr lang="ru-RU" b="1" dirty="0">
                <a:solidFill>
                  <a:schemeClr val="bg1"/>
                </a:solidFill>
              </a:rPr>
              <a:t>Постановление Правительства РФ от 18.03.2022 г. № 398</a:t>
            </a:r>
          </a:p>
          <a:p>
            <a:pPr marL="285750" indent="-285750" algn="ctr"/>
            <a:r>
              <a:rPr lang="ru-RU" b="1" dirty="0">
                <a:solidFill>
                  <a:schemeClr val="bg1"/>
                </a:solidFill>
              </a:rPr>
              <a:t>«О внесении изменений в постановление Правительства РФ</a:t>
            </a:r>
          </a:p>
          <a:p>
            <a:pPr marL="285750" indent="-285750" algn="ctr"/>
            <a:r>
              <a:rPr lang="ru-RU" b="1" dirty="0">
                <a:solidFill>
                  <a:schemeClr val="bg1"/>
                </a:solidFill>
              </a:rPr>
              <a:t>от 13 марта 2021 г. № 362»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: скругленные углы 15">
            <a:extLst>
              <a:ext uri="{FF2B5EF4-FFF2-40B4-BE49-F238E27FC236}">
                <a16:creationId xmlns:a16="http://schemas.microsoft.com/office/drawing/2014/main" id="{72DE4426-9135-41F8-9925-BF7561CFBEC0}"/>
              </a:ext>
            </a:extLst>
          </p:cNvPr>
          <p:cNvSpPr/>
          <p:nvPr/>
        </p:nvSpPr>
        <p:spPr>
          <a:xfrm>
            <a:off x="214282" y="3357562"/>
            <a:ext cx="4357718" cy="20717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</a:rPr>
              <a:t>  Категории граждан до 30 лет:</a:t>
            </a:r>
          </a:p>
          <a:p>
            <a:pPr marL="285750" indent="-285750"/>
            <a:endParaRPr lang="ru-RU" sz="500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cs typeface="Arial" pitchFamily="34" charset="0"/>
              </a:rPr>
              <a:t>      инвалиды, 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</a:rPr>
              <a:t>      выпускники колледжей и вузов без опыта работы, 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</a:rPr>
              <a:t>      молодые люди без среднего  профессионального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</a:rPr>
              <a:t>      или высшего образования,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</a:rPr>
              <a:t>      дети-сироты,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</a:rPr>
              <a:t>      родители несовершеннолетних детей</a:t>
            </a:r>
            <a:endParaRPr lang="ru-RU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4286248" y="2214554"/>
            <a:ext cx="5009537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</a:rPr>
              <a:t> Размер субсидии на одного работника:</a:t>
            </a:r>
          </a:p>
          <a:p>
            <a:endParaRPr lang="ru-RU" sz="1400" dirty="0">
              <a:solidFill>
                <a:schemeClr val="bg1"/>
              </a:solidFill>
            </a:endParaRPr>
          </a:p>
          <a:p>
            <a:r>
              <a:rPr lang="ru-RU" sz="1400" dirty="0">
                <a:solidFill>
                  <a:schemeClr val="bg1"/>
                </a:solidFill>
              </a:rPr>
              <a:t>МРОТ (1</a:t>
            </a:r>
            <a:r>
              <a:rPr lang="en-US" sz="1400" dirty="0">
                <a:solidFill>
                  <a:schemeClr val="bg1"/>
                </a:solidFill>
              </a:rPr>
              <a:t>5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279</a:t>
            </a:r>
            <a:r>
              <a:rPr lang="ru-RU" sz="1400" dirty="0">
                <a:solidFill>
                  <a:schemeClr val="bg1"/>
                </a:solidFill>
              </a:rPr>
              <a:t> ) + страховые взносы  (30,2%) или 1</a:t>
            </a:r>
            <a:r>
              <a:rPr lang="en-US" sz="1400" dirty="0">
                <a:solidFill>
                  <a:schemeClr val="bg1"/>
                </a:solidFill>
              </a:rPr>
              <a:t>9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894</a:t>
            </a:r>
            <a:r>
              <a:rPr lang="ru-RU" sz="1400" dirty="0">
                <a:solidFill>
                  <a:schemeClr val="bg1"/>
                </a:solidFill>
              </a:rPr>
              <a:t> руб.</a:t>
            </a:r>
            <a:endParaRPr lang="en-US" sz="1400" dirty="0">
              <a:solidFill>
                <a:schemeClr val="bg1"/>
              </a:solidFill>
            </a:endParaRPr>
          </a:p>
          <a:p>
            <a:r>
              <a:rPr lang="ru-RU" sz="1400" b="1" dirty="0">
                <a:solidFill>
                  <a:srgbClr val="0065C0"/>
                </a:solidFill>
              </a:rPr>
              <a:t> </a:t>
            </a:r>
          </a:p>
          <a:p>
            <a:endParaRPr lang="ru-RU" sz="800" dirty="0">
              <a:solidFill>
                <a:srgbClr val="0065C0"/>
              </a:solidFill>
            </a:endParaRP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4286248" y="3286124"/>
            <a:ext cx="4639412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</a:rPr>
              <a:t> Периоды выплат:</a:t>
            </a:r>
          </a:p>
          <a:p>
            <a:endParaRPr lang="ru-RU" sz="500" b="1" dirty="0">
              <a:solidFill>
                <a:srgbClr val="0065C0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ru-RU" sz="1400" b="1" dirty="0">
                <a:solidFill>
                  <a:schemeClr val="bg1"/>
                </a:solidFill>
              </a:rPr>
              <a:t>1-я выплата </a:t>
            </a:r>
            <a:r>
              <a:rPr lang="ru-RU" sz="1400" dirty="0">
                <a:solidFill>
                  <a:schemeClr val="bg1"/>
                </a:solidFill>
              </a:rPr>
              <a:t>– через месяц после трудоустройства;</a:t>
            </a:r>
          </a:p>
          <a:p>
            <a:pPr marL="342900" indent="-342900">
              <a:lnSpc>
                <a:spcPct val="150000"/>
              </a:lnSpc>
            </a:pPr>
            <a:r>
              <a:rPr lang="ru-RU" sz="1400" b="1" dirty="0">
                <a:solidFill>
                  <a:schemeClr val="bg1"/>
                </a:solidFill>
              </a:rPr>
              <a:t>2-я выплата  </a:t>
            </a:r>
            <a:r>
              <a:rPr lang="ru-RU" sz="1400" dirty="0">
                <a:solidFill>
                  <a:schemeClr val="bg1"/>
                </a:solidFill>
              </a:rPr>
              <a:t>– через три месяца после трудоустройства;</a:t>
            </a:r>
          </a:p>
          <a:p>
            <a:pPr marL="342900" indent="-342900">
              <a:lnSpc>
                <a:spcPct val="150000"/>
              </a:lnSpc>
            </a:pPr>
            <a:r>
              <a:rPr lang="ru-RU" sz="1400" b="1" dirty="0">
                <a:solidFill>
                  <a:schemeClr val="bg1"/>
                </a:solidFill>
              </a:rPr>
              <a:t>3-я выплата  </a:t>
            </a:r>
            <a:r>
              <a:rPr lang="ru-RU" sz="1400" dirty="0">
                <a:solidFill>
                  <a:schemeClr val="bg1"/>
                </a:solidFill>
              </a:rPr>
              <a:t>–  по истечении 6-го месяца трудоустройства </a:t>
            </a:r>
          </a:p>
        </p:txBody>
      </p:sp>
      <p:sp>
        <p:nvSpPr>
          <p:cNvPr id="15" name="Прямоугольник: скругленные углы 15">
            <a:extLst>
              <a:ext uri="{FF2B5EF4-FFF2-40B4-BE49-F238E27FC236}">
                <a16:creationId xmlns:a16="http://schemas.microsoft.com/office/drawing/2014/main" id="{72DE4426-9135-41F8-9925-BF7561CFBEC0}"/>
              </a:ext>
            </a:extLst>
          </p:cNvPr>
          <p:cNvSpPr/>
          <p:nvPr/>
        </p:nvSpPr>
        <p:spPr>
          <a:xfrm>
            <a:off x="214282" y="1857364"/>
            <a:ext cx="3429024" cy="175760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</a:rPr>
              <a:t>Категории  работодателей:</a:t>
            </a:r>
          </a:p>
          <a:p>
            <a:pPr marL="285750" indent="-285750" algn="just"/>
            <a:r>
              <a:rPr lang="ru-RU" dirty="0">
                <a:solidFill>
                  <a:schemeClr val="bg1"/>
                </a:solidFill>
                <a:cs typeface="Arial" pitchFamily="34" charset="0"/>
              </a:rPr>
              <a:t>     </a:t>
            </a:r>
            <a:r>
              <a:rPr lang="ru-RU" sz="1200" dirty="0">
                <a:solidFill>
                  <a:schemeClr val="bg1"/>
                </a:solidFill>
                <a:cs typeface="Arial" pitchFamily="34" charset="0"/>
              </a:rPr>
              <a:t>Юридические лица; </a:t>
            </a:r>
          </a:p>
          <a:p>
            <a:pPr marL="285750" indent="-285750" algn="just"/>
            <a:r>
              <a:rPr lang="ru-RU" sz="1200" dirty="0">
                <a:solidFill>
                  <a:schemeClr val="bg1"/>
                </a:solidFill>
              </a:rPr>
              <a:t>       Некоммерческие организации;</a:t>
            </a:r>
          </a:p>
          <a:p>
            <a:pPr marL="285750" indent="-285750" algn="just"/>
            <a:r>
              <a:rPr lang="ru-RU" sz="1200" dirty="0">
                <a:solidFill>
                  <a:schemeClr val="bg1"/>
                </a:solidFill>
              </a:rPr>
              <a:t>       Индивидуальные предприниматели </a:t>
            </a:r>
            <a:endParaRPr lang="ru-RU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357686" y="5143512"/>
            <a:ext cx="3398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b="1" i="1" dirty="0">
                <a:solidFill>
                  <a:schemeClr val="bg1"/>
                </a:solidFill>
              </a:rPr>
              <a:t>Всего около 60 тысяч рублей 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0" y="1071546"/>
            <a:ext cx="9144000" cy="158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285720" y="5857892"/>
            <a:ext cx="62342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dirty="0">
                <a:solidFill>
                  <a:schemeClr val="bg1"/>
                </a:solidFill>
              </a:rPr>
              <a:t>  Подробности можно узнать в центре занятости населения</a:t>
            </a:r>
          </a:p>
          <a:p>
            <a:r>
              <a:rPr lang="ru-RU" dirty="0">
                <a:solidFill>
                  <a:schemeClr val="bg1"/>
                </a:solidFill>
              </a:rPr>
              <a:t>       по месту нахождения организации </a:t>
            </a:r>
          </a:p>
        </p:txBody>
      </p:sp>
    </p:spTree>
    <p:extLst>
      <p:ext uri="{BB962C8B-B14F-4D97-AF65-F5344CB8AC3E}">
        <p14:creationId xmlns:p14="http://schemas.microsoft.com/office/powerpoint/2010/main" val="21650420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160</Words>
  <Application>Microsoft Office PowerPoint</Application>
  <PresentationFormat>Экран (4:3)</PresentationFormat>
  <Paragraphs>29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Егорова Ольга Васильевна</dc:creator>
  <cp:lastModifiedBy>Неизвестный пользователь</cp:lastModifiedBy>
  <cp:revision>13</cp:revision>
  <dcterms:created xsi:type="dcterms:W3CDTF">2022-06-15T07:37:37Z</dcterms:created>
  <dcterms:modified xsi:type="dcterms:W3CDTF">2022-06-15T08:45:27Z</dcterms:modified>
</cp:coreProperties>
</file>