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1" r:id="rId1"/>
  </p:sldMasterIdLst>
  <p:notesMasterIdLst>
    <p:notesMasterId r:id="rId9"/>
  </p:notesMasterIdLst>
  <p:sldIdLst>
    <p:sldId id="257" r:id="rId2"/>
    <p:sldId id="369" r:id="rId3"/>
    <p:sldId id="346" r:id="rId4"/>
    <p:sldId id="349" r:id="rId5"/>
    <p:sldId id="356" r:id="rId6"/>
    <p:sldId id="358" r:id="rId7"/>
    <p:sldId id="368" r:id="rId8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83" userDrawn="1">
          <p15:clr>
            <a:srgbClr val="A4A3A4"/>
          </p15:clr>
        </p15:guide>
        <p15:guide id="2" pos="1595" userDrawn="1">
          <p15:clr>
            <a:srgbClr val="A4A3A4"/>
          </p15:clr>
        </p15:guide>
        <p15:guide id="3" pos="619" userDrawn="1">
          <p15:clr>
            <a:srgbClr val="A4A3A4"/>
          </p15:clr>
        </p15:guide>
        <p15:guide id="4" orient="horz" pos="436" userDrawn="1">
          <p15:clr>
            <a:srgbClr val="A4A3A4"/>
          </p15:clr>
        </p15:guide>
        <p15:guide id="5" pos="386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3" initials="3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1D2"/>
    <a:srgbClr val="DDDDDD"/>
    <a:srgbClr val="502165"/>
    <a:srgbClr val="0025AC"/>
    <a:srgbClr val="F8D4FC"/>
    <a:srgbClr val="FDF2FE"/>
    <a:srgbClr val="001C85"/>
    <a:srgbClr val="595959"/>
    <a:srgbClr val="E6E6E6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37" autoAdjust="0"/>
    <p:restoredTop sz="95343" autoAdjust="0"/>
  </p:normalViewPr>
  <p:slideViewPr>
    <p:cSldViewPr snapToGrid="0" showGuides="1">
      <p:cViewPr>
        <p:scale>
          <a:sx n="81" d="100"/>
          <a:sy n="81" d="100"/>
        </p:scale>
        <p:origin x="-1626" y="-870"/>
      </p:cViewPr>
      <p:guideLst>
        <p:guide orient="horz" pos="2183"/>
        <p:guide orient="horz" pos="436"/>
        <p:guide pos="1595"/>
        <p:guide pos="619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77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5659" cy="498058"/>
          </a:xfrm>
          <a:prstGeom prst="rect">
            <a:avLst/>
          </a:prstGeom>
        </p:spPr>
        <p:txBody>
          <a:bodyPr vert="horz" lIns="90829" tIns="45415" rIns="90829" bIns="454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8" y="1"/>
            <a:ext cx="2945659" cy="498058"/>
          </a:xfrm>
          <a:prstGeom prst="rect">
            <a:avLst/>
          </a:prstGeom>
        </p:spPr>
        <p:txBody>
          <a:bodyPr vert="horz" lIns="90829" tIns="45415" rIns="90829" bIns="45415" rtlCol="0"/>
          <a:lstStyle>
            <a:lvl1pPr algn="r">
              <a:defRPr sz="1200"/>
            </a:lvl1pPr>
          </a:lstStyle>
          <a:p>
            <a:fld id="{D81B78F6-2348-4490-9AB5-DDBEFC3BB71B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829" tIns="45415" rIns="90829" bIns="45415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0829" tIns="45415" rIns="90829" bIns="45415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3" y="9428586"/>
            <a:ext cx="2945659" cy="498055"/>
          </a:xfrm>
          <a:prstGeom prst="rect">
            <a:avLst/>
          </a:prstGeom>
        </p:spPr>
        <p:txBody>
          <a:bodyPr vert="horz" lIns="90829" tIns="45415" rIns="90829" bIns="454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8" y="9428586"/>
            <a:ext cx="2945659" cy="498055"/>
          </a:xfrm>
          <a:prstGeom prst="rect">
            <a:avLst/>
          </a:prstGeom>
        </p:spPr>
        <p:txBody>
          <a:bodyPr vert="horz" lIns="90829" tIns="45415" rIns="90829" bIns="45415" rtlCol="0" anchor="b"/>
          <a:lstStyle>
            <a:lvl1pPr algn="r">
              <a:defRPr sz="1200"/>
            </a:lvl1pPr>
          </a:lstStyle>
          <a:p>
            <a:fld id="{35781744-65AE-4AA4-B44B-684AEC4D0A7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3891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28403" y="945913"/>
            <a:ext cx="8637073" cy="2618554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8404" y="3564467"/>
            <a:ext cx="8637072" cy="1071095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27124" y="329307"/>
            <a:ext cx="5943668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24392" y="134930"/>
            <a:ext cx="811019" cy="503578"/>
          </a:xfrm>
        </p:spPr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67792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4" name="Picture 23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21914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7" y="1756129"/>
            <a:ext cx="8619060" cy="2050065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3806195"/>
            <a:ext cx="861906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20474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1052" y="958037"/>
            <a:ext cx="9605635" cy="105930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9166" y="2165621"/>
            <a:ext cx="4645152" cy="32938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606" y="2171769"/>
            <a:ext cx="4645152" cy="328709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843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66" y="953336"/>
            <a:ext cx="9607661" cy="10563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166" y="2169727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9166" y="2974448"/>
            <a:ext cx="4645152" cy="24938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4337" y="2173181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800" b="0" cap="none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4337" y="2971669"/>
            <a:ext cx="4645152" cy="248719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8" name="Picture 17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5066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4" name="Picture 13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7731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1629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4291" y="952578"/>
            <a:ext cx="3275013" cy="2322176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3334" y="952578"/>
            <a:ext cx="6012470" cy="4505221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4291" y="3274754"/>
            <a:ext cx="3275013" cy="2178918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6" name="Picture 15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36313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tx1">
                    <a:lumMod val="85000"/>
                    <a:lumOff val="15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14300" prst="artDeco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124" y="1129513"/>
            <a:ext cx="5854872" cy="1924208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8247" y="3053721"/>
            <a:ext cx="5846486" cy="2096013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25300" y="5469856"/>
            <a:ext cx="5849605" cy="320123"/>
          </a:xfrm>
        </p:spPr>
        <p:txBody>
          <a:bodyPr/>
          <a:lstStyle>
            <a:lvl1pPr algn="l">
              <a:defRPr/>
            </a:lvl1pPr>
          </a:lstStyle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25300" y="318640"/>
            <a:ext cx="4877818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176794" y="137408"/>
            <a:ext cx="811019" cy="503578"/>
          </a:xfrm>
        </p:spPr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22" name="Picture 21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474" r="48549" b="36564"/>
          <a:stretch/>
        </p:blipFill>
        <p:spPr>
          <a:xfrm>
            <a:off x="1125460" y="643464"/>
            <a:ext cx="5879592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31891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5" name="Picture 14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15828" b="36435"/>
          <a:stretch/>
        </p:blipFill>
        <p:spPr>
          <a:xfrm>
            <a:off x="1125460" y="643464"/>
            <a:ext cx="9610344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35771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24709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30270" y="798973"/>
            <a:ext cx="7828830" cy="465988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7" name="Picture 16" descr="RedHashing.emf"/>
          <p:cNvPicPr>
            <a:picLocks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5" r="59215" b="36435"/>
          <a:stretch/>
        </p:blipFill>
        <p:spPr>
          <a:xfrm rot="5400000">
            <a:off x="8642279" y="3046916"/>
            <a:ext cx="4663440" cy="1554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32721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>
          <a:xfrm>
            <a:off x="0" y="6119336"/>
            <a:ext cx="12192000" cy="74295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0" y="468769"/>
            <a:ext cx="12192000" cy="56470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  <a:lumMod val="100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4" name="Straight Connector 13"/>
          <p:cNvCxnSpPr/>
          <p:nvPr/>
        </p:nvCxnSpPr>
        <p:spPr>
          <a:xfrm>
            <a:off x="0" y="6121269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30270" y="953324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30270" y="2171769"/>
            <a:ext cx="9603275" cy="329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32830" y="330370"/>
            <a:ext cx="251539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197357-2B5A-42B6-9A8F-95B71136FB7E}" type="datetimeFigureOut">
              <a:rPr lang="ru-RU" smtClean="0"/>
              <a:pPr/>
              <a:t>22.07.2019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30270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18076" y="137408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EA8DCB60-A979-4C81-9836-79DCCD4F3C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835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93" r:id="rId2"/>
    <p:sldLayoutId id="2147483794" r:id="rId3"/>
    <p:sldLayoutId id="2147483795" r:id="rId4"/>
    <p:sldLayoutId id="2147483796" r:id="rId5"/>
    <p:sldLayoutId id="2147483797" r:id="rId6"/>
    <p:sldLayoutId id="2147483798" r:id="rId7"/>
    <p:sldLayoutId id="2147483799" r:id="rId8"/>
    <p:sldLayoutId id="2147483800" r:id="rId9"/>
    <p:sldLayoutId id="2147483801" r:id="rId10"/>
    <p:sldLayoutId id="214748380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CFB7BC04-D503-49FB-B520-100B3E919E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68659" y="1158171"/>
            <a:ext cx="7623335" cy="1319742"/>
          </a:xfrm>
          <a:noFill/>
        </p:spPr>
        <p:txBody>
          <a:bodyPr>
            <a:no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НАЦИОНАЛЬНЫЙ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ПРОЕКТ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solidFill>
                  <a:srgbClr val="502165"/>
                </a:solidFill>
                <a:latin typeface="Times New Roman" pitchFamily="18" charset="0"/>
                <a:cs typeface="Times New Roman" pitchFamily="18" charset="0"/>
              </a:rPr>
              <a:t>«ДЕМОГРАФИЯ»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34" name="Прямая соединительная линия 33">
            <a:extLst>
              <a:ext uri="{FF2B5EF4-FFF2-40B4-BE49-F238E27FC236}">
                <a16:creationId xmlns="" xmlns:a16="http://schemas.microsoft.com/office/drawing/2014/main" id="{AF0D391D-0EF8-435E-AD5A-DE7A13C0FDC7}"/>
              </a:ext>
            </a:extLst>
          </p:cNvPr>
          <p:cNvCxnSpPr>
            <a:cxnSpLocks/>
          </p:cNvCxnSpPr>
          <p:nvPr/>
        </p:nvCxnSpPr>
        <p:spPr>
          <a:xfrm>
            <a:off x="4398264" y="902677"/>
            <a:ext cx="0" cy="513435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одзаголовок 2">
            <a:extLst>
              <a:ext uri="{FF2B5EF4-FFF2-40B4-BE49-F238E27FC236}">
                <a16:creationId xmlns="" xmlns:a16="http://schemas.microsoft.com/office/drawing/2014/main" id="{CFB7BC04-D503-49FB-B520-100B3E919E78}"/>
              </a:ext>
            </a:extLst>
          </p:cNvPr>
          <p:cNvSpPr txBox="1">
            <a:spLocks/>
          </p:cNvSpPr>
          <p:nvPr/>
        </p:nvSpPr>
        <p:spPr>
          <a:xfrm>
            <a:off x="435653" y="5049367"/>
            <a:ext cx="3031561" cy="103229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ru-RU" sz="1400" dirty="0" smtClean="0">
                <a:latin typeface="Garamond" panose="02020404030301010803" pitchFamily="18" charset="0"/>
              </a:rPr>
              <a:t>МИНИСТЕРСТВО СПОРТА, МОЛОДЕЖНОЙ ПОЛИТИКИ И ТУРИЗМА РЕСПУБЛИКИ МОРДОВИЯ</a:t>
            </a:r>
            <a:endParaRPr lang="ru-RU" sz="1400" dirty="0">
              <a:latin typeface="Garamond" panose="02020404030301010803" pitchFamily="18" charset="0"/>
            </a:endParaRPr>
          </a:p>
        </p:txBody>
      </p:sp>
      <p:sp>
        <p:nvSpPr>
          <p:cNvPr id="9" name="Подзаголовок 2">
            <a:extLst>
              <a:ext uri="{FF2B5EF4-FFF2-40B4-BE49-F238E27FC236}">
                <a16:creationId xmlns="" xmlns:a16="http://schemas.microsoft.com/office/drawing/2014/main" id="{CFB7BC04-D503-49FB-B520-100B3E919E78}"/>
              </a:ext>
            </a:extLst>
          </p:cNvPr>
          <p:cNvSpPr txBox="1">
            <a:spLocks/>
          </p:cNvSpPr>
          <p:nvPr/>
        </p:nvSpPr>
        <p:spPr>
          <a:xfrm>
            <a:off x="4568663" y="4920584"/>
            <a:ext cx="7623337" cy="551998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ru-RU" sz="2000" dirty="0">
              <a:latin typeface="Garamond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одзаголовок 2">
            <a:extLst>
              <a:ext uri="{FF2B5EF4-FFF2-40B4-BE49-F238E27FC236}">
                <a16:creationId xmlns="" xmlns:a16="http://schemas.microsoft.com/office/drawing/2014/main" id="{CFB7BC04-D503-49FB-B520-100B3E919E78}"/>
              </a:ext>
            </a:extLst>
          </p:cNvPr>
          <p:cNvSpPr txBox="1">
            <a:spLocks/>
          </p:cNvSpPr>
          <p:nvPr/>
        </p:nvSpPr>
        <p:spPr>
          <a:xfrm>
            <a:off x="447487" y="2477913"/>
            <a:ext cx="3031561" cy="991943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ru-RU" sz="1400" dirty="0" smtClean="0">
                <a:latin typeface="Garamond" panose="02020404030301010803" pitchFamily="18" charset="0"/>
              </a:rPr>
              <a:t>МИНИСТЕРСТВО СПОРТА РОССИЙСКОЙ ФЕДЕРАЦИИ</a:t>
            </a:r>
            <a:endParaRPr lang="ru-RU" sz="1400" dirty="0">
              <a:latin typeface="Garamond" panose="02020404030301010803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0199" y="952433"/>
            <a:ext cx="1346138" cy="152113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800" y="3414344"/>
            <a:ext cx="1450936" cy="160086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568659" y="3047999"/>
            <a:ext cx="762333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РЕГИОНАЛЬНАЯ СОСТАВЛЯЮЩАЯ 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ФЕДЕРАЛЬНОГО ПРОЕКТА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502165"/>
                </a:solidFill>
                <a:latin typeface="Times New Roman" pitchFamily="18" charset="0"/>
                <a:cs typeface="Times New Roman" pitchFamily="18" charset="0"/>
              </a:rPr>
              <a:t>«СПОРТ – НОРМА ЖИЗНИ»</a:t>
            </a:r>
            <a:endParaRPr lang="ru-RU" sz="4000" b="1" dirty="0">
              <a:solidFill>
                <a:srgbClr val="50216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985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3FE3E405-5991-4553-ACD4-1AF4C5A728CF}"/>
              </a:ext>
            </a:extLst>
          </p:cNvPr>
          <p:cNvSpPr/>
          <p:nvPr/>
        </p:nvSpPr>
        <p:spPr>
          <a:xfrm>
            <a:off x="1" y="128346"/>
            <a:ext cx="12192000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23558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2400" b="1" dirty="0" smtClean="0">
                <a:solidFill>
                  <a:srgbClr val="502165"/>
                </a:solidFill>
                <a:latin typeface="Times New Roman" pitchFamily="18" charset="0"/>
                <a:cs typeface="Times New Roman" pitchFamily="18" charset="0"/>
              </a:rPr>
              <a:t>Региональный проект «Спорт – норма жизни»</a:t>
            </a:r>
            <a:endParaRPr lang="ru-RU" sz="2400" b="1" dirty="0">
              <a:solidFill>
                <a:srgbClr val="50216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2086892" y="1043353"/>
            <a:ext cx="0" cy="4689232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81766" y="3999127"/>
            <a:ext cx="19621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</a:t>
            </a:r>
            <a:endParaRPr lang="ru-RU" sz="4000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250827" y="3783398"/>
            <a:ext cx="572086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для всех категорий и групп населения условий для занятий физической культурой и спортом, массовым спортом, в том числе повышение уровня обеспеченности населения объектами спорта, и подготовка спортивного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резерва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ÐÐ°ÑÑÐ¸Ð½ÐºÐ¸ Ð¿Ð¾ Ð·Ð°Ð¿ÑÐ¾ÑÑ ÑÐ¿Ð¾ÑÑ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4175" y="1390009"/>
            <a:ext cx="3751976" cy="2136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176" y="3638885"/>
            <a:ext cx="3751976" cy="222801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303235" y="1920212"/>
            <a:ext cx="13708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endParaRPr lang="ru-RU" sz="4000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50828" y="1548257"/>
            <a:ext cx="58849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Доведение к 2024 году до 55% доли граждан, систематически занимающихся физической культурой и спортом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169334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2853378" y="953485"/>
            <a:ext cx="0" cy="4966669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0" y="1485883"/>
            <a:ext cx="2763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численности граждан, систематически занимающихся </a:t>
            </a:r>
            <a:r>
              <a:rPr lang="ru-RU" b="1" dirty="0" err="1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ФКиС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853378" y="1093490"/>
            <a:ext cx="875713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физкультурных и комплексных физкультурных мероприятий для всех категорий и групп населения, в том числе детей и учащейся молодежи (студентов), средней и старшей возрастных групп, а также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инвалидов</a:t>
            </a:r>
          </a:p>
          <a:p>
            <a:pPr marL="457200" indent="-457200" algn="just"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Всероссийского физкультурно-спортивного комплекса «Готов к труду и обороне» (ГТО), предусматривающего подготовку к выполнению нормативов и тестирование уровня физической подготовленности всех категорий и групп населения (на базе действующих и вновь созданных центров тестирования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7200" indent="-457200" algn="just">
              <a:buAutoNum type="arabicPeriod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1055077" y="103885"/>
            <a:ext cx="1052732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реализации регионального проекта «Спорт – норма жизни»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4" descr="ÐÐ°ÑÑÐ¸Ð½ÐºÐ¸ Ð¿Ð¾ Ð·Ð°Ð¿ÑÐ¾ÑÑ ÑÐ¿Ð¾ÑÑ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1416" y="3485153"/>
            <a:ext cx="3634231" cy="253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s://irk.today/wp-content/uploads/2018/01/%D0%92%D1%81%D0%B5%D1%80%D0%BE%D1%81%D1%81%D0%B8%D0%B9%D1%81%D0%BA%D0%B0%D1%8F-%D0%BC%D0%B0%D1%81%D1%81%D0%BE%D0%B2%D0%B0%D1%8F-%D0%BB%D1%8B%D0%B6%D0%BD%D0%B0%D1%8F-%D0%B3%D0%BE%D0%BD%D0%BA%D0%B0-%D0%9B%D1%8B%D0%B6%D0%BD%D1%8F-%D0%A0%D0%BE%D1%81%D1%81%D0%B8%D0%B8-10-%D1%84%D0%B5%D0%B2%D1%80%D0%B0%D0%BB%D1%8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6524" y="3485150"/>
            <a:ext cx="3645876" cy="2534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39683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3120674" y="1036516"/>
            <a:ext cx="0" cy="3441699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0" y="1058992"/>
            <a:ext cx="310189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центров тестирования Всероссийского физкультурно-</a:t>
            </a:r>
            <a:r>
              <a:rPr lang="ru-RU" b="1" dirty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портивного комплекса  </a:t>
            </a:r>
            <a:endParaRPr lang="en-US" b="1" dirty="0" smtClean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«Готов к труду и обороне» (ГТО), </a:t>
            </a:r>
            <a:endParaRPr lang="en-US" b="1" dirty="0" smtClean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оборудованных малыми спортивными площадками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3352798" y="797169"/>
            <a:ext cx="8757139" cy="3552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9 муниципальных районов Республики Мордовия:</a:t>
            </a:r>
          </a:p>
          <a:p>
            <a:pPr algn="just"/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Дубенский район; Зубово-Полянский район; Инсарский район;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Кадошкинский район; Ромодановский район; Старошайговский район; 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Темниковский район; Торбеевский район; </a:t>
            </a:r>
            <a:r>
              <a:rPr lang="ru-RU" sz="17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Чамзинский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 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– 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районов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Мордовия: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Ардатовский район; Атяшевский район; Большеигнатовский район;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Краснослободский район; Рузаевский район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Мордовия: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Атюрьевский район; Большеберезниковский район; Ичалковский район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Мордовия: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Ельниковский район; Ковылкинский район; Кочкуровский район</a:t>
            </a: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муниципальных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Мордовия:</a:t>
            </a:r>
          </a:p>
          <a:p>
            <a:pPr algn="just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Лямбирский район; Теньгушевский район; Рузаевский район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1055077" y="103885"/>
            <a:ext cx="1052732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реализации регионального проекта «Спорт – норма жизни»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22738" y="4851175"/>
            <a:ext cx="27033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обеспечение мероприятия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3101898" y="4712677"/>
            <a:ext cx="9388" cy="1200327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3120674" y="4337538"/>
            <a:ext cx="6668095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70,6 млн. руб. – 2019-2023 гг.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- 69,2 млн. руб. федеральный бюджет;</a:t>
            </a:r>
          </a:p>
          <a:p>
            <a:pPr>
              <a:buFontTx/>
              <a:buChar char="-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1,4  млн. руб. республиканский бюджет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том числе  28,0 млн. руб. – 2019 г.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- 27,4 млн. руб. федеральный бюджет;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 0,6 млн. руб. республиканский бюджет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304801" y="4300524"/>
            <a:ext cx="11887199" cy="39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 descr="d:\Desktop\molokovo_workout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5415" y="4597515"/>
            <a:ext cx="3188677" cy="14751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7777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 flipH="1">
            <a:off x="2084372" y="1036516"/>
            <a:ext cx="2336" cy="2389696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6" y="1457844"/>
            <a:ext cx="2070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хоккея в Республике Мордовия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215662" y="825500"/>
            <a:ext cx="9976337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оборудования и инвентаря с целью развития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хоккея (хоккейные коробки)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 муниципальных районов Республики Мордовия: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Ардатовский район;   Большеберезниковский район;   Большеигнатовский район;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Дубенский район;   Ельниковский район;   Зубово-Полянский район;   Ичалковский район;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 район;   Ковылкинский район;   Кочкуровский район;   Краснослободский район;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Лямбирский район;   Старошайговский район;   Темниковский район;   Теньгушевский район;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Торбеевский район;   Чамзинский район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спортивного оборудования и инвентаря с целью развития хоккея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1055077" y="103885"/>
            <a:ext cx="1052732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реализации регионального проекта «Спорт – норма жизни»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6" y="4221959"/>
            <a:ext cx="20703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обеспечение мероприятия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215662" y="4129626"/>
            <a:ext cx="643596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25,51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– 2019 год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25,0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федеральный бюджет;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0,51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республиканский бюджет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25,51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- 25,0 млн.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федеральный бюджет;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- 0,51 млн.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республиканский бюджет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12514" y="3980210"/>
            <a:ext cx="116879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2072648" y="4103076"/>
            <a:ext cx="0" cy="1772165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http://newdetcom.ru/wp-content/uploads/2018/01/prochee1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629" y="4103076"/>
            <a:ext cx="3259015" cy="183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541521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 flipH="1">
            <a:off x="2318833" y="1036516"/>
            <a:ext cx="2336" cy="2389696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5" y="1457844"/>
            <a:ext cx="23164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футбола в Республике Мордовия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555628" y="1173151"/>
            <a:ext cx="9542585" cy="17697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 –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искусственного покрытия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футбольного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с. Лямбирь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приобретение  искусственного покрытия для футбольного поля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</a:p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с. Б. Березники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1055077" y="103885"/>
            <a:ext cx="1052732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реализации регионального проекта «Спорт – норма жизни»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6" y="4215272"/>
            <a:ext cx="23188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обеспечение мероприятия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497014" y="3799774"/>
            <a:ext cx="608427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40,8 млн.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– 2019 год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- 40,0 млн.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федеральный бюджет;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- 0,8 млн.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республиканский бюджет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40,8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40,0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федеральный бюджет;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республиканский бюджет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22738" y="3673237"/>
            <a:ext cx="116879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2321169" y="3782938"/>
            <a:ext cx="0" cy="1987799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6492" y="3799774"/>
            <a:ext cx="3763107" cy="2190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54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>
            <a:off x="2321169" y="1036516"/>
            <a:ext cx="0" cy="1629351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5" y="1457844"/>
            <a:ext cx="231649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спортивных объектов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555626" y="916426"/>
            <a:ext cx="954258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комплексная спортивная площадка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д. Красная Подгора Краснослободского муниципального района</a:t>
            </a:r>
          </a:p>
          <a:p>
            <a:pPr algn="ctr"/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плоскостное сооружение (спортивная площадка)  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с. Сабанчеево Атяшевского муниципального района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1055077" y="103885"/>
            <a:ext cx="10527323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в рамках реализации регионального проекта «Спорт – норма жизни»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2BD8EBF1-9E5A-4E05-BA4B-278316D23303}"/>
              </a:ext>
            </a:extLst>
          </p:cNvPr>
          <p:cNvSpPr/>
          <p:nvPr/>
        </p:nvSpPr>
        <p:spPr>
          <a:xfrm>
            <a:off x="2336" y="3448528"/>
            <a:ext cx="231883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50216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Финансовое обеспечение мероприятия</a:t>
            </a:r>
            <a:endParaRPr lang="ru-RU" b="1" dirty="0">
              <a:solidFill>
                <a:srgbClr val="50216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CBB46C6F-7FA9-42C0-A3F2-281FA26380F1}"/>
              </a:ext>
            </a:extLst>
          </p:cNvPr>
          <p:cNvSpPr/>
          <p:nvPr/>
        </p:nvSpPr>
        <p:spPr>
          <a:xfrm>
            <a:off x="2497013" y="2818956"/>
            <a:ext cx="5380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2019 год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16,79 млн.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– д. Красная Подгора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- 12,12 млн.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федеральный бюджет;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- 3,03 млн.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руб. республиканский бюджет;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- 0,63 млн.руб. местный бюджет;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- 1,01 млн.руб. внебюджетные средства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2,34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с. Сабанчеево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1,86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федеральный бюджет;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- 0,46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республиканский бюджет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- 0,02 млн.руб. местный бюджет         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222736" y="2802437"/>
            <a:ext cx="116879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>
            <a:extLst>
              <a:ext uri="{FF2B5EF4-FFF2-40B4-BE49-F238E27FC236}">
                <a16:creationId xmlns="" xmlns:a16="http://schemas.microsoft.com/office/drawing/2014/main" id="{FEBC9A99-A357-4952-923B-557B0EF5DD0A}"/>
              </a:ext>
            </a:extLst>
          </p:cNvPr>
          <p:cNvCxnSpPr>
            <a:cxnSpLocks/>
          </p:cNvCxnSpPr>
          <p:nvPr/>
        </p:nvCxnSpPr>
        <p:spPr>
          <a:xfrm flipH="1">
            <a:off x="2318832" y="3044416"/>
            <a:ext cx="2338" cy="2828846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http://www.tula-time.ru/www/news/2016/7/15-22-35-9-383_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9564" y="3448528"/>
            <a:ext cx="3329353" cy="21044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2395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Gallery">
      <a:majorFont>
        <a:latin typeface="Century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  <a:lumMod val="108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Gallery" id="{BBFCD31E-59A1-489D-B089-A3EAD7CAE12E}" vid="{E050AC27-895F-4B90-991D-A6818FC89AB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TM10001114[[fn=Галерея]]</Template>
  <TotalTime>4972</TotalTime>
  <Words>777</Words>
  <Application>Microsoft Office PowerPoint</Application>
  <PresentationFormat>Произвольный</PresentationFormat>
  <Paragraphs>100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Gallery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Christina Règen</dc:creator>
  <cp:lastModifiedBy>Admin-10</cp:lastModifiedBy>
  <cp:revision>487</cp:revision>
  <cp:lastPrinted>2018-08-01T08:32:10Z</cp:lastPrinted>
  <dcterms:created xsi:type="dcterms:W3CDTF">2018-06-11T14:50:05Z</dcterms:created>
  <dcterms:modified xsi:type="dcterms:W3CDTF">2019-07-22T14:38:58Z</dcterms:modified>
</cp:coreProperties>
</file>