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311" r:id="rId2"/>
    <p:sldId id="258" r:id="rId3"/>
    <p:sldId id="304" r:id="rId4"/>
    <p:sldId id="319" r:id="rId5"/>
    <p:sldId id="305" r:id="rId6"/>
    <p:sldId id="271" r:id="rId7"/>
    <p:sldId id="318" r:id="rId8"/>
    <p:sldId id="284" r:id="rId9"/>
    <p:sldId id="315" r:id="rId10"/>
    <p:sldId id="316" r:id="rId11"/>
    <p:sldId id="320" r:id="rId12"/>
    <p:sldId id="287" r:id="rId13"/>
    <p:sldId id="321" r:id="rId14"/>
    <p:sldId id="307" r:id="rId15"/>
    <p:sldId id="310" r:id="rId16"/>
    <p:sldId id="308" r:id="rId17"/>
    <p:sldId id="276" r:id="rId18"/>
    <p:sldId id="317" r:id="rId19"/>
    <p:sldId id="294" r:id="rId20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CC0066"/>
    <a:srgbClr val="FFCC00"/>
    <a:srgbClr val="33CCFF"/>
    <a:srgbClr val="921616"/>
    <a:srgbClr val="FFCC66"/>
    <a:srgbClr val="FF9999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>
        <p:scale>
          <a:sx n="100" d="100"/>
          <a:sy n="100" d="100"/>
        </p:scale>
        <p:origin x="-1944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7.8211725442043772E-3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485839,3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9.6577053216110927E-3"/>
                  <c:y val="-9.2767430563454219E-3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505963,5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0480877680093616E-3"/>
                  <c:y val="8.5678693660343239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-20124,2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485839.3</c:v>
                </c:pt>
                <c:pt idx="1">
                  <c:v>505963.5</c:v>
                </c:pt>
                <c:pt idx="2">
                  <c:v>-20124.2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87694042881482E-2"/>
                  <c:y val="-2.4608287412395949E-3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481293,4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096175536018487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484423,6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6577053216110927E-3"/>
                  <c:y val="6.39819348043148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/>
                      <a:t>-3130,2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481293.4</c:v>
                </c:pt>
                <c:pt idx="1">
                  <c:v>484423.6</c:v>
                </c:pt>
                <c:pt idx="2">
                  <c:v>-3130.2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6505600"/>
        <c:axId val="115628800"/>
      </c:barChart>
      <c:catAx>
        <c:axId val="116505600"/>
        <c:scaling>
          <c:orientation val="minMax"/>
        </c:scaling>
        <c:delete val="0"/>
        <c:axPos val="b"/>
        <c:majorTickMark val="out"/>
        <c:minorTickMark val="none"/>
        <c:tickLblPos val="nextTo"/>
        <c:crossAx val="115628800"/>
        <c:crosses val="autoZero"/>
        <c:auto val="1"/>
        <c:lblAlgn val="ctr"/>
        <c:lblOffset val="100"/>
        <c:noMultiLvlLbl val="0"/>
      </c:catAx>
      <c:valAx>
        <c:axId val="115628800"/>
        <c:scaling>
          <c:orientation val="minMax"/>
          <c:max val="600000"/>
          <c:min val="-100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65056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2017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103503.2</c:v>
                </c:pt>
                <c:pt idx="1">
                  <c:v>104576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перечисления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2017 года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377790.2</c:v>
                </c:pt>
                <c:pt idx="1">
                  <c:v>336480.6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итого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2017 года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481293.4</c:v>
                </c:pt>
                <c:pt idx="1">
                  <c:v>441056.6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1355136"/>
        <c:axId val="58577408"/>
      </c:barChart>
      <c:catAx>
        <c:axId val="51355136"/>
        <c:scaling>
          <c:orientation val="minMax"/>
        </c:scaling>
        <c:delete val="0"/>
        <c:axPos val="l"/>
        <c:majorTickMark val="out"/>
        <c:minorTickMark val="none"/>
        <c:tickLblPos val="nextTo"/>
        <c:crossAx val="58577408"/>
        <c:crossesAt val="0"/>
        <c:auto val="1"/>
        <c:lblAlgn val="ctr"/>
        <c:lblOffset val="100"/>
        <c:noMultiLvlLbl val="0"/>
      </c:catAx>
      <c:valAx>
        <c:axId val="58577408"/>
        <c:scaling>
          <c:orientation val="minMax"/>
          <c:min val="0"/>
        </c:scaling>
        <c:delete val="0"/>
        <c:axPos val="b"/>
        <c:majorGridlines/>
        <c:numFmt formatCode="General" sourceLinked="1"/>
        <c:majorTickMark val="cross"/>
        <c:minorTickMark val="none"/>
        <c:tickLblPos val="low"/>
        <c:crossAx val="51355136"/>
        <c:crosses val="autoZero"/>
        <c:crossBetween val="between"/>
        <c:minorUnit val="5000"/>
      </c:valAx>
    </c:plotArea>
    <c:legend>
      <c:legendPos val="r"/>
      <c:layout/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Итого</c:v>
                </c:pt>
              </c:strCache>
            </c:strRef>
          </c:tx>
          <c:invertIfNegative val="0"/>
          <c:dLbls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РАСХОДЫ 2018 года</c:v>
                </c:pt>
                <c:pt idx="1">
                  <c:v>РАСХОДЫ 2017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484423.6</c:v>
                </c:pt>
                <c:pt idx="1">
                  <c:v>429925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2025600"/>
        <c:axId val="58579712"/>
      </c:barChart>
      <c:catAx>
        <c:axId val="152025600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58579712"/>
        <c:crosses val="autoZero"/>
        <c:auto val="1"/>
        <c:lblAlgn val="ctr"/>
        <c:lblOffset val="100"/>
        <c:noMultiLvlLbl val="0"/>
      </c:catAx>
      <c:valAx>
        <c:axId val="5857971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520256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политика</c:v>
                </c:pt>
                <c:pt idx="2">
                  <c:v>Образование</c:v>
                </c:pt>
                <c:pt idx="3">
                  <c:v>Социальная политика </c:v>
                </c:pt>
                <c:pt idx="4">
                  <c:v>Обслуживание муниципального долга</c:v>
                </c:pt>
                <c:pt idx="5">
                  <c:v>Национальная безопасность и правоохранительная деятельность</c:v>
                </c:pt>
                <c:pt idx="6">
                  <c:v>Жилищно-коммунальное хозяйство</c:v>
                </c:pt>
                <c:pt idx="7">
                  <c:v>Культура, кинематография</c:v>
                </c:pt>
                <c:pt idx="8">
                  <c:v>Физическая культура и спорт</c:v>
                </c:pt>
                <c:pt idx="9">
                  <c:v>Межбюджетные трансферты</c:v>
                </c:pt>
              </c:strCache>
            </c:strRef>
          </c:cat>
          <c:val>
            <c:numRef>
              <c:f>Лист1!$B$2:$B$11</c:f>
              <c:numCache>
                <c:formatCode>0.00%</c:formatCode>
                <c:ptCount val="10"/>
                <c:pt idx="0">
                  <c:v>9.5000000000000001E-2</c:v>
                </c:pt>
                <c:pt idx="1">
                  <c:v>6.0400000000000002E-2</c:v>
                </c:pt>
                <c:pt idx="2">
                  <c:v>0.71599999999999997</c:v>
                </c:pt>
                <c:pt idx="3" formatCode="0%">
                  <c:v>0.03</c:v>
                </c:pt>
                <c:pt idx="4">
                  <c:v>1.4E-3</c:v>
                </c:pt>
                <c:pt idx="5">
                  <c:v>8.0000000000000002E-3</c:v>
                </c:pt>
                <c:pt idx="6">
                  <c:v>1.4999999999999999E-2</c:v>
                </c:pt>
                <c:pt idx="7">
                  <c:v>7.3999999999999996E-2</c:v>
                </c:pt>
                <c:pt idx="8">
                  <c:v>8.0000000000000007E-5</c:v>
                </c:pt>
                <c:pt idx="9">
                  <c:v>1E-4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tr"/>
      <c:layout/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C14E9-96DA-4E78-9FD8-74F512D35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693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75874-2201-4E52-9B08-217CFBD2E1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74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348F4-3250-4086-867D-F97888A59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868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A0087-50DC-488C-AB6A-0E59D321EE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221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69E5A-3DEE-4B4A-86E8-6CF5727500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512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BC7B3-67CA-48E8-8E63-180BEF12EF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65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9A116-15BF-437A-8A01-9497F77838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195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430AE-9041-4165-969B-3022B26C5D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525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61B83-111F-41B9-9D1E-E81301A6CE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622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D5BAF-CE65-4553-A6F0-C5D6E20C0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314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EC9D5-B367-4088-9A81-4A01AE7F34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028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3FAEE-8F9A-4174-BF98-B18D353977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07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411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19062EA-164B-4978-B01A-D5896A240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2" descr="675917478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88913"/>
            <a:ext cx="9144000" cy="7046913"/>
          </a:xfrm>
        </p:spPr>
      </p:pic>
      <p:pic>
        <p:nvPicPr>
          <p:cNvPr id="2051" name="Picture 53" descr="081313_0218916474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0"/>
            <a:ext cx="3424237" cy="2049463"/>
          </a:xfrm>
        </p:spPr>
      </p:pic>
      <p:pic>
        <p:nvPicPr>
          <p:cNvPr id="2052" name="Picture 56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60800"/>
            <a:ext cx="194151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7" descr="682046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33825"/>
            <a:ext cx="245268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8" descr="image6569047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0"/>
            <a:ext cx="2978150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764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</a:p>
        </p:txBody>
      </p:sp>
      <p:sp>
        <p:nvSpPr>
          <p:cNvPr id="2056" name="Rectangle 59"/>
          <p:cNvSpPr>
            <a:spLocks noChangeArrowheads="1"/>
          </p:cNvSpPr>
          <p:nvPr/>
        </p:nvSpPr>
        <p:spPr bwMode="auto">
          <a:xfrm>
            <a:off x="468313" y="5715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>
                <a:solidFill>
                  <a:schemeClr val="bg1"/>
                </a:solidFill>
              </a:rPr>
              <a:t>К  решению Совета депутатов Лямбирского муниципального района «Об исполнении бюджета Лямбирского муниципального района за 2018 год»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0"/>
            <a:ext cx="6192837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b="1" i="1" dirty="0" smtClean="0"/>
              <a:t>Уважаемые жители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b="1" i="1" dirty="0" smtClean="0"/>
              <a:t> </a:t>
            </a:r>
            <a:r>
              <a:rPr lang="ru-RU" sz="1800" b="1" i="1" dirty="0" err="1" smtClean="0"/>
              <a:t>Лямбирского</a:t>
            </a:r>
            <a:r>
              <a:rPr lang="ru-RU" sz="1800" b="1" i="1" dirty="0" smtClean="0"/>
              <a:t> муниципального района!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600" i="1" dirty="0" smtClean="0"/>
              <a:t>           </a:t>
            </a:r>
            <a:r>
              <a:rPr lang="ru-RU" sz="1750" i="1" dirty="0" smtClean="0"/>
              <a:t>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sz="1750" i="1" dirty="0" err="1" smtClean="0"/>
              <a:t>Лямбирского</a:t>
            </a:r>
            <a:r>
              <a:rPr lang="ru-RU" sz="1750" i="1" dirty="0" smtClean="0"/>
              <a:t> муниципального района за 2018 год.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Основные данные отчета об исполнении бюджета за 2018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sz="1750" i="1" dirty="0" err="1" smtClean="0"/>
              <a:t>Лямбирского</a:t>
            </a:r>
            <a:r>
              <a:rPr lang="ru-RU" sz="1750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2018 году было финансирование мероприятий в сфере национальной экономики, образования, социальной политики и культуры.</a:t>
            </a:r>
            <a:endParaRPr lang="ru-RU" sz="1750" dirty="0" smtClean="0"/>
          </a:p>
        </p:txBody>
      </p:sp>
      <p:pic>
        <p:nvPicPr>
          <p:cNvPr id="307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644775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/>
          <p:cNvSpPr>
            <a:spLocks noGrp="1"/>
          </p:cNvSpPr>
          <p:nvPr>
            <p:ph idx="1"/>
          </p:nvPr>
        </p:nvSpPr>
        <p:spPr>
          <a:xfrm>
            <a:off x="285750" y="1571625"/>
            <a:ext cx="8401050" cy="4554538"/>
          </a:xfrm>
        </p:spPr>
        <p:txBody>
          <a:bodyPr/>
          <a:lstStyle/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</a:t>
            </a:r>
            <a:r>
              <a:rPr lang="ru-RU" sz="1400" b="1" u="sng" smtClean="0"/>
              <a:t>Исполнение бюджета </a:t>
            </a:r>
            <a:r>
              <a:rPr lang="ru-RU" sz="1400" smtClean="0"/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</a:t>
            </a:r>
            <a:r>
              <a:rPr lang="ru-RU" sz="1400" b="1" u="sng" smtClean="0"/>
              <a:t>Исполнение бюджета </a:t>
            </a:r>
            <a:r>
              <a:rPr lang="ru-RU" sz="1400" smtClean="0"/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400" smtClean="0"/>
              <a:t>:</a:t>
            </a:r>
            <a:endParaRPr lang="ru-RU" sz="1400" smtClean="0"/>
          </a:p>
          <a:p>
            <a:pPr marL="365125" indent="-365125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400" smtClean="0"/>
              <a:t> </a:t>
            </a:r>
            <a:r>
              <a:rPr lang="ru-RU" sz="1400" b="1" u="sng" smtClean="0"/>
              <a:t>Исполнение бюджета по доходам </a:t>
            </a:r>
            <a:r>
              <a:rPr lang="ru-RU" sz="1400" smtClean="0"/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400" smtClean="0"/>
              <a:t> </a:t>
            </a:r>
            <a:r>
              <a:rPr lang="ru-RU" sz="1400" b="1" u="sng" smtClean="0"/>
              <a:t>Исполнение бюджета по расходам </a:t>
            </a:r>
            <a:r>
              <a:rPr lang="ru-RU" sz="1400" smtClean="0"/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Составление и утверждение отчета об исполнении бюджета является важной формой контроля за исполнением бюджета.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 Годовой отчет об исполнении бюджета предоставляется в Совет депутатов Лямбирского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071570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Исполнение бюджета </a:t>
            </a:r>
            <a:r>
              <a:rPr lang="ru-RU" sz="2800" dirty="0" err="1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Лямбирского</a:t>
            </a: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 муниципального района </a:t>
            </a: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071570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Публичные слушания</a:t>
            </a:r>
          </a:p>
          <a:p>
            <a:pPr algn="ctr">
              <a:defRPr/>
            </a:pPr>
            <a:endParaRPr lang="ru-RU" dirty="0"/>
          </a:p>
        </p:txBody>
      </p:sp>
      <p:pic>
        <p:nvPicPr>
          <p:cNvPr id="5123" name="Рисунок 3" descr="C:\Users\baimashkin\Desktop\dLWNAVqhAb-8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0"/>
            <a:ext cx="31432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Прямоугольник 6"/>
          <p:cNvSpPr>
            <a:spLocks noChangeArrowheads="1"/>
          </p:cNvSpPr>
          <p:nvPr/>
        </p:nvSpPr>
        <p:spPr bwMode="auto">
          <a:xfrm>
            <a:off x="3357563" y="1428750"/>
            <a:ext cx="45720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 b="1"/>
              <a:t>Лямбирский муниципальный район ежегодно организует и проводит публичные слушания </a:t>
            </a:r>
            <a:r>
              <a:rPr lang="ru-RU" sz="1600"/>
              <a:t>по отчету об исполнении бюджета района.</a:t>
            </a:r>
          </a:p>
          <a:p>
            <a:endParaRPr lang="ru-RU" sz="1600"/>
          </a:p>
          <a:p>
            <a:r>
              <a:rPr lang="ru-RU" sz="1600" b="1"/>
              <a:t>Публичные слушания </a:t>
            </a:r>
            <a:r>
              <a:rPr lang="ru-RU" sz="1600"/>
              <a:t>– форма реализации прав населения на участие в процессе принятия решений путем проведения собрания для обсуждения общественно значимых вопросов.</a:t>
            </a:r>
          </a:p>
        </p:txBody>
      </p:sp>
      <p:sp>
        <p:nvSpPr>
          <p:cNvPr id="5125" name="Прямоугольник 7"/>
          <p:cNvSpPr>
            <a:spLocks noChangeArrowheads="1"/>
          </p:cNvSpPr>
          <p:nvPr/>
        </p:nvSpPr>
        <p:spPr bwMode="auto">
          <a:xfrm>
            <a:off x="142875" y="3643313"/>
            <a:ext cx="90011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sz="1600"/>
          </a:p>
          <a:p>
            <a:r>
              <a:rPr lang="ru-RU" sz="1600"/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 </a:t>
            </a:r>
          </a:p>
          <a:p>
            <a:endParaRPr lang="ru-RU" sz="1600"/>
          </a:p>
          <a:p>
            <a:endParaRPr lang="ru-RU" sz="1600"/>
          </a:p>
          <a:p>
            <a:r>
              <a:rPr lang="ru-RU" sz="1600"/>
              <a:t>Информация о времени и месте проведения публичных слушаний передается средствам массовой информации и размещается на официальном сайте Интернет </a:t>
            </a:r>
            <a:r>
              <a:rPr lang="en-US" sz="1600"/>
              <a:t>:</a:t>
            </a:r>
            <a:r>
              <a:rPr lang="ru-RU" sz="1600"/>
              <a:t> </a:t>
            </a:r>
            <a:r>
              <a:rPr lang="en-US" sz="1600"/>
              <a:t> </a:t>
            </a:r>
            <a:endParaRPr lang="ru-RU" sz="1600"/>
          </a:p>
          <a:p>
            <a:r>
              <a:rPr lang="ru-RU" sz="1600"/>
              <a:t>http://lyambir.e-mordovia.ru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14375" y="6203950"/>
            <a:ext cx="80724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Источниками финансирования дефицита бюджета являются</a:t>
            </a:r>
            <a:r>
              <a:rPr lang="en-US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: </a:t>
            </a:r>
            <a:r>
              <a:rPr lang="ru-RU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получение кредитов от других бюджетов бюджетной системы РФ; изменение остатков средств на счетах по учету средств бюджетов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331640" y="3441948"/>
            <a:ext cx="14287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defRPr/>
            </a:pPr>
            <a:endParaRPr lang="ru-RU" sz="1400" b="1" kern="0" dirty="0">
              <a:solidFill>
                <a:schemeClr val="bg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4000500" y="3429000"/>
            <a:ext cx="14287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defRPr/>
            </a:pPr>
            <a:endParaRPr lang="ru-RU" sz="1400" b="1" kern="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625" y="214313"/>
            <a:ext cx="8358188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Основные показатели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за 2018 год (тыс.руб.)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557738690"/>
              </p:ext>
            </p:extLst>
          </p:nvPr>
        </p:nvGraphicFramePr>
        <p:xfrm>
          <a:off x="714375" y="860425"/>
          <a:ext cx="7890073" cy="5160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Республики Мордовия и решениями Совета депутатов </a:t>
            </a:r>
            <a:r>
              <a:rPr lang="ru-RU" sz="15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7463"/>
            <a:ext cx="91614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143625" y="3500438"/>
            <a:ext cx="2543175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ru-RU" sz="1400" kern="0" dirty="0">
              <a:solidFill>
                <a:schemeClr val="tx2"/>
              </a:solidFill>
              <a:latin typeface="+mj-lt"/>
              <a:ea typeface="+mj-ea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в местный бюджет из республиканского бюджета Республики Мордовия межбюджетных трансфертов в виде, дотаций, субсидий, субвенций и иных межбюджетных трансфертов, а также поступления от физических и юридических лиц (кроме налоговых и неналоговых доходов)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от уплаты федеральных, региональных и местных налогов и сборов, предусмотренных Налоговым Кодексом Российской Федерации, законодательством Республики Мордовия и решениями Совета депутатов </a:t>
            </a:r>
            <a:r>
              <a:rPr lang="ru-RU" sz="14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sp>
        <p:nvSpPr>
          <p:cNvPr id="7174" name="Заголовок 1"/>
          <p:cNvSpPr txBox="1">
            <a:spLocks/>
          </p:cNvSpPr>
          <p:nvPr/>
        </p:nvSpPr>
        <p:spPr bwMode="auto">
          <a:xfrm>
            <a:off x="3214688" y="3429000"/>
            <a:ext cx="25431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Платежи, которые включают в себя</a:t>
            </a:r>
            <a:r>
              <a:rPr lang="en-US" sz="1600">
                <a:solidFill>
                  <a:schemeClr val="tx2"/>
                </a:solidFill>
                <a:cs typeface="Times New Roman" pitchFamily="18" charset="0"/>
              </a:rPr>
              <a:t>: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доходы от использования и продажи имущества;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плата за негативное воздействие;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платные услуги;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штрафы за нарушения законодательства;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иные неналоговые доходы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913366630"/>
              </p:ext>
            </p:extLst>
          </p:nvPr>
        </p:nvGraphicFramePr>
        <p:xfrm>
          <a:off x="323528" y="1340768"/>
          <a:ext cx="8136904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Общий объём доходов бюджета Лямбирского муниципального района в 2017-2018 годах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500063" y="-214313"/>
            <a:ext cx="8229600" cy="1143001"/>
          </a:xfrm>
        </p:spPr>
        <p:txBody>
          <a:bodyPr/>
          <a:lstStyle/>
          <a:p>
            <a:r>
              <a:rPr lang="ru-RU" sz="3200" b="1" i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Динамика поступления доходов</a:t>
            </a:r>
          </a:p>
        </p:txBody>
      </p:sp>
      <p:graphicFrame>
        <p:nvGraphicFramePr>
          <p:cNvPr id="10274" name="Group 34"/>
          <p:cNvGraphicFramePr>
            <a:graphicFrameLocks noGrp="1"/>
          </p:cNvGraphicFramePr>
          <p:nvPr/>
        </p:nvGraphicFramePr>
        <p:xfrm>
          <a:off x="0" y="785813"/>
          <a:ext cx="9144000" cy="6072186"/>
        </p:xfrm>
        <a:graphic>
          <a:graphicData uri="http://schemas.openxmlformats.org/drawingml/2006/table">
            <a:tbl>
              <a:tblPr/>
              <a:tblGrid>
                <a:gridCol w="3997325"/>
                <a:gridCol w="2482850"/>
                <a:gridCol w="2663825"/>
              </a:tblGrid>
              <a:tr h="14252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2017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(тыс.руб.)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(тыс.руб.)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8868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Налоговые доходы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91790,6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93377,2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68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12785,4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10126,0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586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336480,6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377790,2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Итого доходов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441056,6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481293,4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Объем доходов на одного жителя Лямбирского муниципального района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14,1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500063"/>
          </a:xfrm>
        </p:spPr>
        <p:txBody>
          <a:bodyPr/>
          <a:lstStyle/>
          <a:p>
            <a:r>
              <a:rPr lang="ru-RU" sz="2400" smtClean="0">
                <a:solidFill>
                  <a:srgbClr val="0000CC"/>
                </a:solidFill>
              </a:rPr>
              <a:t>Структура доходов бюджета за 2018 год (тыс.руб.)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357438" y="642938"/>
          <a:ext cx="4000500" cy="1527174"/>
        </p:xfrm>
        <a:graphic>
          <a:graphicData uri="http://schemas.openxmlformats.org/drawingml/2006/table">
            <a:tbl>
              <a:tblPr/>
              <a:tblGrid>
                <a:gridCol w="1995487"/>
                <a:gridCol w="1147763"/>
                <a:gridCol w="857250"/>
              </a:tblGrid>
              <a:tr h="39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93 377,2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10 126,0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8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377 790,2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78,5%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 доходов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481 293,4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66688" y="2214563"/>
          <a:ext cx="4143375" cy="2262188"/>
        </p:xfrm>
        <a:graphic>
          <a:graphicData uri="http://schemas.openxmlformats.org/drawingml/2006/table">
            <a:tbl>
              <a:tblPr/>
              <a:tblGrid>
                <a:gridCol w="2216150"/>
                <a:gridCol w="1066800"/>
                <a:gridCol w="860425"/>
              </a:tblGrid>
              <a:tr h="2270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93 377,2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71 326,8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76,4%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акцизы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9 835,1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10,5%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налоги, взимаемые по УСН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344,3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5 757,4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6,2%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единый сельхозналог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2 664,3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2,8%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госпошлина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3 449,3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3,7%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384" name="Group 120"/>
          <p:cNvGraphicFramePr>
            <a:graphicFrameLocks noGrp="1"/>
          </p:cNvGraphicFramePr>
          <p:nvPr/>
        </p:nvGraphicFramePr>
        <p:xfrm>
          <a:off x="4429125" y="2195513"/>
          <a:ext cx="4572000" cy="2320962"/>
        </p:xfrm>
        <a:graphic>
          <a:graphicData uri="http://schemas.openxmlformats.org/drawingml/2006/table">
            <a:tbl>
              <a:tblPr/>
              <a:tblGrid>
                <a:gridCol w="2409825"/>
                <a:gridCol w="1041400"/>
                <a:gridCol w="1120775"/>
              </a:tblGrid>
              <a:tr h="210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10 126,0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1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доходы от использования имущества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4 379,6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745,5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43,3%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7,3%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4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3 516,5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34,7%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1 068,3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415,8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714375" y="4500563"/>
          <a:ext cx="7786688" cy="2212976"/>
        </p:xfrm>
        <a:graphic>
          <a:graphicData uri="http://schemas.openxmlformats.org/drawingml/2006/table">
            <a:tbl>
              <a:tblPr/>
              <a:tblGrid>
                <a:gridCol w="2538413"/>
                <a:gridCol w="2536825"/>
                <a:gridCol w="2711450"/>
              </a:tblGrid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377 790,2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48 613,0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12,9%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47 514,0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262 134,7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межбюджетные трансферты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19 537,2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трансфертов, имеющих целевое назначение прошлых лет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-8,9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939800"/>
          </a:xfrm>
        </p:spPr>
        <p:txBody>
          <a:bodyPr/>
          <a:lstStyle/>
          <a:p>
            <a:r>
              <a:rPr lang="ru-RU" sz="1800" smtClean="0">
                <a:solidFill>
                  <a:srgbClr val="0000CC"/>
                </a:solidFill>
              </a:rPr>
              <a:t>Исполнение бюджета Лямбирского муниципального района </a:t>
            </a:r>
            <a:br>
              <a:rPr lang="ru-RU" sz="1800" smtClean="0">
                <a:solidFill>
                  <a:srgbClr val="0000CC"/>
                </a:solidFill>
              </a:rPr>
            </a:br>
            <a:r>
              <a:rPr lang="ru-RU" sz="1800" smtClean="0">
                <a:solidFill>
                  <a:srgbClr val="0000CC"/>
                </a:solidFill>
              </a:rPr>
              <a:t>по налоговым и неналоговым доходам в 2018 году</a:t>
            </a:r>
          </a:p>
        </p:txBody>
      </p:sp>
      <p:graphicFrame>
        <p:nvGraphicFramePr>
          <p:cNvPr id="12408" name="Group 120"/>
          <p:cNvGraphicFramePr>
            <a:graphicFrameLocks noGrp="1"/>
          </p:cNvGraphicFramePr>
          <p:nvPr/>
        </p:nvGraphicFramePr>
        <p:xfrm>
          <a:off x="0" y="857250"/>
          <a:ext cx="9144000" cy="5942012"/>
        </p:xfrm>
        <a:graphic>
          <a:graphicData uri="http://schemas.openxmlformats.org/drawingml/2006/table">
            <a:tbl>
              <a:tblPr/>
              <a:tblGrid>
                <a:gridCol w="3187700"/>
                <a:gridCol w="1516063"/>
                <a:gridCol w="1576387"/>
                <a:gridCol w="1397000"/>
                <a:gridCol w="1466850"/>
              </a:tblGrid>
              <a:tr h="67906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Наименование доходных источников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Прогноз на  2018 год, тыс.руб.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Исполнение прогноза за 2018 год, тыс.руб.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Процент исполнения, %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Отклонение от прогноза (+,-)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91018,5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93377,2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-2358,7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доходы физических лиц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69890,0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71326,8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+1436,8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Акцизы на ГСМ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9835,1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9835,1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68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Налог, взымаемый в связи с применением патентной системы налогообложения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налог на вмененный доход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5731,2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5757,4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+26,2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 сельхозналог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1768,6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2664,3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66,3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+895,7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4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Госпошлина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3449,3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3449,3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10115,2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10126,0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+10,8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Доходы, полученные  в виде арендной платы за землю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4082,3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4082,3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7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сдачи в аренду имущества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466,0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297,3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156,7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-168,7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78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по договорам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соцнайма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за пользование жилыми помещениями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66,9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-66,9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8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земельных участков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3214,5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3214,5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8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имущества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302,0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302,0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за негативное воздействие на окружающую среду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350,0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745,5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46,9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395,5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Штрафы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1229,6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1068,3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115,0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-161,3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Прочие неналоговые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380,1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393,6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96,6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+13,5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0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Проценты, полученные от предоставления бюджетных кредитов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23,8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22,5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105,7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-1,3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27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 smtClean="0">
                          <a:latin typeface="+mn-lt"/>
                        </a:rPr>
                        <a:t>Всего поступление доходов</a:t>
                      </a:r>
                      <a:endParaRPr lang="ru-RU" sz="1200" b="1" i="0" u="none" strike="noStrike" dirty="0">
                        <a:latin typeface="Arial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101133,7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103503,2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97,7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2369,5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28625" y="-142875"/>
            <a:ext cx="8229600" cy="1143000"/>
          </a:xfrm>
        </p:spPr>
        <p:txBody>
          <a:bodyPr/>
          <a:lstStyle/>
          <a:p>
            <a:r>
              <a:rPr lang="ru-RU" sz="1800" b="1" smtClean="0">
                <a:solidFill>
                  <a:srgbClr val="0000CC"/>
                </a:solidFill>
              </a:rPr>
              <a:t>Структура налоговых и неналоговых доходов  бюджета Лямбирского муниципального района  в 2017-2018 годах</a:t>
            </a:r>
          </a:p>
        </p:txBody>
      </p:sp>
      <p:graphicFrame>
        <p:nvGraphicFramePr>
          <p:cNvPr id="13450" name="Group 138"/>
          <p:cNvGraphicFramePr>
            <a:graphicFrameLocks noGrp="1"/>
          </p:cNvGraphicFramePr>
          <p:nvPr/>
        </p:nvGraphicFramePr>
        <p:xfrm>
          <a:off x="0" y="750888"/>
          <a:ext cx="9144000" cy="6048372"/>
        </p:xfrm>
        <a:graphic>
          <a:graphicData uri="http://schemas.openxmlformats.org/drawingml/2006/table">
            <a:tbl>
              <a:tblPr/>
              <a:tblGrid>
                <a:gridCol w="2881313"/>
                <a:gridCol w="1617662"/>
                <a:gridCol w="1616075"/>
                <a:gridCol w="1514475"/>
                <a:gridCol w="1514475"/>
              </a:tblGrid>
              <a:tr h="18878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Наименование доходных источников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2017 год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2018 год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20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Объем доходов, тыс.руб.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Удельный вес в общем объеме налоговых и неналоговых доходов, %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Объем доходов, тыс.руб.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Удельный вес в общем объеме налоговых и неналоговых доходов, %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91790,6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933377,2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доходы физических лиц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70016,7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82,5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71326,8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76,4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4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Акцизы на ГСМ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9593,6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10,5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9835,1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10,5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458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Налог, взымаемый в связи с применением патентной системы налогообложения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280,9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0,3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налог на вмененный доход 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65583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7,1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5757,4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 сельхозналог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1972,8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2664,3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2,8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имущество физических лиц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Земельный налог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Госпошлина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3368,3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3449,3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12785,3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10126,0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68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,полученные в  виде арендной платы за землю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3048,2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23,8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4082,3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40,3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сдачи в аренду имущества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587,2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4,6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297,3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реализации имущества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0,1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302,0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62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Проценты, получаемые от предоставления бюджетных кредитов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материальных 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и нематериальных активов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7052,4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55,2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3214,5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31,7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68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371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745,5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Штрафы 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1144,1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1068,3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10,6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Прочие неналоговые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544,3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4,3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393,6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Всего поступление доходов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104576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103503,2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560513"/>
          </a:xfrm>
        </p:spPr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</a:rPr>
              <a:t>Исполнение бюджета Лямбирского муниципального района  по безвозмездным поступлениям в 2018 году</a:t>
            </a:r>
            <a:r>
              <a:rPr lang="ru-RU" sz="2000" b="1" smtClean="0"/>
              <a:t/>
            </a:r>
            <a:br>
              <a:rPr lang="ru-RU" sz="2000" b="1" smtClean="0"/>
            </a:br>
            <a:r>
              <a:rPr lang="ru-RU" sz="2000" smtClean="0"/>
              <a:t/>
            </a:r>
            <a:br>
              <a:rPr lang="ru-RU" sz="2000" smtClean="0"/>
            </a:br>
            <a:endParaRPr lang="ru-RU" sz="2000" b="1" smtClean="0"/>
          </a:p>
        </p:txBody>
      </p:sp>
      <p:graphicFrame>
        <p:nvGraphicFramePr>
          <p:cNvPr id="14393" name="Group 57"/>
          <p:cNvGraphicFramePr>
            <a:graphicFrameLocks noGrp="1"/>
          </p:cNvGraphicFramePr>
          <p:nvPr/>
        </p:nvGraphicFramePr>
        <p:xfrm>
          <a:off x="0" y="785813"/>
          <a:ext cx="9144000" cy="6072185"/>
        </p:xfrm>
        <a:graphic>
          <a:graphicData uri="http://schemas.openxmlformats.org/drawingml/2006/table">
            <a:tbl>
              <a:tblPr/>
              <a:tblGrid>
                <a:gridCol w="5214919"/>
                <a:gridCol w="1428745"/>
                <a:gridCol w="1285871"/>
                <a:gridCol w="1214465"/>
              </a:tblGrid>
              <a:tr h="868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868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Дотации бюджетам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58463,1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58463,1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Субсидии бюджетам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64060,1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39624,3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 бюджетам муниципальных образований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236271,1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231377,8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11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9437,9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7015,5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4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безвозмездные поступления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8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Возврат остатков субсидии,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 и иных межбюджетных трансфертов, имеющих целевое назначение прошлых лет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-0,1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- 0,1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 безвозмездные поступления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368232,1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336480,6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91,4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ВСЕГО ДОХОДОВ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476144,8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441056,6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92,6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Доля поступлений от крупных предприятий и организаций Лямбирского муниципального района в общем поступлении собственных доходов</a:t>
            </a:r>
          </a:p>
        </p:txBody>
      </p:sp>
      <p:graphicFrame>
        <p:nvGraphicFramePr>
          <p:cNvPr id="5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799147"/>
              </p:ext>
            </p:extLst>
          </p:nvPr>
        </p:nvGraphicFramePr>
        <p:xfrm>
          <a:off x="0" y="1143000"/>
          <a:ext cx="9144000" cy="4910616"/>
        </p:xfrm>
        <a:graphic>
          <a:graphicData uri="http://schemas.openxmlformats.org/drawingml/2006/table">
            <a:tbl>
              <a:tblPr/>
              <a:tblGrid>
                <a:gridCol w="3997325"/>
                <a:gridCol w="2482850"/>
                <a:gridCol w="2663825"/>
              </a:tblGrid>
              <a:tr h="142261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Наименования предприятий и организаций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2017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(в 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(в 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885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ОАО«Агрофирма Октябрьская»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5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 «Птицефабрика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Атемарская»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6,6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38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 «ГП Александровское»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2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ООО «Нива»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143000" y="285750"/>
            <a:ext cx="6643688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Общий объем расходов местного бюджета в 2017-2018 годах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72440285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560513"/>
          </a:xfrm>
        </p:spPr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</a:rPr>
              <a:t>Исполнение бюджета Лямбирского муниципального района  по расходам в 2018 году</a:t>
            </a:r>
            <a:r>
              <a:rPr lang="ru-RU" sz="2000" b="1" smtClean="0"/>
              <a:t/>
            </a:r>
            <a:br>
              <a:rPr lang="ru-RU" sz="2000" b="1" smtClean="0"/>
            </a:br>
            <a:r>
              <a:rPr lang="ru-RU" sz="2000" smtClean="0"/>
              <a:t/>
            </a:r>
            <a:br>
              <a:rPr lang="ru-RU" sz="2000" smtClean="0"/>
            </a:br>
            <a:endParaRPr lang="ru-RU" sz="2000" b="1" smtClean="0"/>
          </a:p>
        </p:txBody>
      </p:sp>
      <p:graphicFrame>
        <p:nvGraphicFramePr>
          <p:cNvPr id="16460" name="Group 76"/>
          <p:cNvGraphicFramePr>
            <a:graphicFrameLocks noGrp="1"/>
          </p:cNvGraphicFramePr>
          <p:nvPr/>
        </p:nvGraphicFramePr>
        <p:xfrm>
          <a:off x="0" y="619125"/>
          <a:ext cx="9144000" cy="5994402"/>
        </p:xfrm>
        <a:graphic>
          <a:graphicData uri="http://schemas.openxmlformats.org/drawingml/2006/table">
            <a:tbl>
              <a:tblPr/>
              <a:tblGrid>
                <a:gridCol w="5214938"/>
                <a:gridCol w="1428750"/>
                <a:gridCol w="1214437"/>
                <a:gridCol w="1285875"/>
              </a:tblGrid>
              <a:tr h="12619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48547,3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46016,3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Функционирование высшего должностного лица муниципального образования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1470,9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1398,0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Функционирование местных администраций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20739,0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19655,4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42,6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42,6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(финансово-бюджетного) надзора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6804,3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6452,5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19390,5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18467,9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8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3693,0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3615,4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Органы юстиции (ЗАГС)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Защита населения и территории от последствий чрезвычайных ситуаций природного и техногенного характера, гражданская оборона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1333,0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1255,4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Национальная экономика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36159,8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28456,3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78,7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11978,4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10205,2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85,2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24181,4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18251,0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74" name="Group 66"/>
          <p:cNvGraphicFramePr>
            <a:graphicFrameLocks noGrp="1"/>
          </p:cNvGraphicFramePr>
          <p:nvPr/>
        </p:nvGraphicFramePr>
        <p:xfrm>
          <a:off x="0" y="0"/>
          <a:ext cx="9144000" cy="7853371"/>
        </p:xfrm>
        <a:graphic>
          <a:graphicData uri="http://schemas.openxmlformats.org/drawingml/2006/table">
            <a:tbl>
              <a:tblPr/>
              <a:tblGrid>
                <a:gridCol w="5214938"/>
                <a:gridCol w="1428750"/>
                <a:gridCol w="1214460"/>
                <a:gridCol w="1285852"/>
              </a:tblGrid>
              <a:tr h="10027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2018г.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65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7223,3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7092,8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87,6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87,2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Коммунальное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7075,7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6945,7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Благоустройство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Образование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354812,5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346812,0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Дошкольное образование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78419,7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77566,2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Общее образование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235065,1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230661,1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38617,8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35984,9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962,8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962,8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1747,0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1636,9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Культура, кинематография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38749,2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36028,0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Учреждения культуры и мероприятия в сфере культуры и кинематографии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34631,5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32154,9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культуры, кинематографии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4117,7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3873,1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14830,9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14688,9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Пенсионное обеспечение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1779,6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1637,9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02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6716,8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6716,5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Охрана семьи и детства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6334,5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6334,5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274,9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274,9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Периодическая печать и издательства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1550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1550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Межбюджетное трансферты общего характера бюджетам  субъектов Российской Федерации и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РАСХОДЫ, ВСЕГО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505 963,5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484 423,6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504" name="Group 72"/>
          <p:cNvGraphicFramePr>
            <a:graphicFrameLocks noGrp="1"/>
          </p:cNvGraphicFramePr>
          <p:nvPr/>
        </p:nvGraphicFramePr>
        <p:xfrm>
          <a:off x="0" y="1000125"/>
          <a:ext cx="9144000" cy="8431375"/>
        </p:xfrm>
        <a:graphic>
          <a:graphicData uri="http://schemas.openxmlformats.org/drawingml/2006/table">
            <a:tbl>
              <a:tblPr/>
              <a:tblGrid>
                <a:gridCol w="5357813"/>
                <a:gridCol w="1214437"/>
                <a:gridCol w="1285875"/>
                <a:gridCol w="1285875"/>
              </a:tblGrid>
              <a:tr h="1052718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Лямбирского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2017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2018 год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Темп роста 2017 год к 2018 году, в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25359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429925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484423,6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90,9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47204,1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(10,97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46016,3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(9,5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3011,4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(0,7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3615,4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120,0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9412,9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(2,2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28456,3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(5,9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302,3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6593,3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(1,5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7092,8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(1,5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107,6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321005,5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(74,7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346812,0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(71,6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108,0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21649,4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(5,0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36028,0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(7,4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166,4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18441,5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(4,3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14688,9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(3,0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79,6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952,9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(0,008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4,37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(0,4%)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(0,3%)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(0,02%)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(0,14%)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Межбюджетные трансферты общего характера субъектов</a:t>
                      </a: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Российской Федерации и муниципальных образований 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148,2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1850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88"/>
          </a:xfrm>
        </p:spPr>
        <p:txBody>
          <a:bodyPr/>
          <a:lstStyle/>
          <a:p>
            <a:r>
              <a:rPr lang="ru-RU" sz="2400" b="1" smtClean="0">
                <a:solidFill>
                  <a:srgbClr val="0000CC"/>
                </a:solidFill>
                <a:latin typeface="Times New Roman" pitchFamily="18" charset="0"/>
              </a:rPr>
              <a:t>Расходная часть бюджета Лямбирского муниципального района в 2017-2018 гг.</a:t>
            </a:r>
            <a:r>
              <a:rPr lang="ru-RU" sz="2400" b="1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641849748"/>
              </p:ext>
            </p:extLst>
          </p:nvPr>
        </p:nvGraphicFramePr>
        <p:xfrm>
          <a:off x="395536" y="692696"/>
          <a:ext cx="8568952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ru-RU" sz="1400" dirty="0" smtClean="0"/>
              <a:t>Структура расходов бюджета Лямбирского муниципального района в 2018 г. (в %)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u="sng" smtClean="0">
                <a:solidFill>
                  <a:srgbClr val="0000CC"/>
                </a:solidFill>
              </a:rPr>
              <a:t>Контактная информация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175" cy="5114925"/>
          </a:xfrm>
        </p:spPr>
        <p:txBody>
          <a:bodyPr/>
          <a:lstStyle/>
          <a:p>
            <a:r>
              <a:rPr lang="ru-RU" sz="2400" b="1" i="1" smtClean="0">
                <a:solidFill>
                  <a:srgbClr val="CC0066"/>
                </a:solidFill>
              </a:rPr>
              <a:t>Адрес местонахождения</a:t>
            </a:r>
            <a:r>
              <a:rPr lang="en-US" sz="2400" b="1" i="1" smtClean="0">
                <a:solidFill>
                  <a:srgbClr val="CC0066"/>
                </a:solidFill>
              </a:rPr>
              <a:t>: </a:t>
            </a:r>
            <a:endParaRPr lang="ru-RU" sz="2400" b="1" i="1" smtClean="0">
              <a:solidFill>
                <a:srgbClr val="CC0066"/>
              </a:solidFill>
            </a:endParaRPr>
          </a:p>
          <a:p>
            <a:pPr>
              <a:buFontTx/>
              <a:buNone/>
            </a:pPr>
            <a:r>
              <a:rPr lang="ru-RU" sz="1800" b="1" smtClean="0"/>
              <a:t>      </a:t>
            </a:r>
            <a:r>
              <a:rPr lang="ru-RU" sz="1800" i="1" smtClean="0"/>
              <a:t>Финансовое управление Администрации Лямбирского муниципального района </a:t>
            </a:r>
            <a:r>
              <a:rPr lang="en-US" sz="1800" i="1" smtClean="0"/>
              <a:t>: </a:t>
            </a:r>
            <a:r>
              <a:rPr lang="ru-RU" sz="1800" i="1" smtClean="0"/>
              <a:t>с. Лямбирь ул.Ленина , д.11</a:t>
            </a:r>
          </a:p>
          <a:p>
            <a:pPr>
              <a:buFontTx/>
              <a:buNone/>
            </a:pPr>
            <a:endParaRPr lang="ru-RU" sz="1800" smtClean="0"/>
          </a:p>
          <a:p>
            <a:r>
              <a:rPr lang="ru-RU" sz="2400" b="1" i="1" smtClean="0">
                <a:solidFill>
                  <a:srgbClr val="CC0066"/>
                </a:solidFill>
              </a:rPr>
              <a:t>Контактный телефон</a:t>
            </a:r>
            <a:r>
              <a:rPr lang="en-US" sz="2400" b="1" i="1" smtClean="0">
                <a:solidFill>
                  <a:srgbClr val="CC0066"/>
                </a:solidFill>
              </a:rPr>
              <a:t>:</a:t>
            </a:r>
            <a:r>
              <a:rPr lang="ru-RU" sz="2400" b="1" i="1" smtClean="0">
                <a:solidFill>
                  <a:srgbClr val="CC0066"/>
                </a:solidFill>
              </a:rPr>
              <a:t> </a:t>
            </a:r>
          </a:p>
          <a:p>
            <a:pPr>
              <a:buFontTx/>
              <a:buNone/>
            </a:pPr>
            <a:r>
              <a:rPr lang="ru-RU" sz="1800" smtClean="0"/>
              <a:t>       </a:t>
            </a:r>
            <a:r>
              <a:rPr lang="ru-RU" sz="1800" b="1" smtClean="0"/>
              <a:t>8 (83441) 2-90-96 </a:t>
            </a:r>
            <a:r>
              <a:rPr lang="ru-RU" sz="1800" i="1" smtClean="0"/>
              <a:t>– Первый заместитель Главы Лямбирского муниципального района - начальник Финансового   управления</a:t>
            </a:r>
          </a:p>
          <a:p>
            <a:pPr>
              <a:buFontTx/>
              <a:buNone/>
            </a:pPr>
            <a:endParaRPr lang="ru-RU" sz="1800" i="1" smtClean="0"/>
          </a:p>
          <a:p>
            <a:pPr>
              <a:buFontTx/>
              <a:buNone/>
            </a:pPr>
            <a:r>
              <a:rPr lang="ru-RU" sz="1800" smtClean="0"/>
              <a:t>       </a:t>
            </a:r>
            <a:r>
              <a:rPr lang="ru-RU" sz="1800" b="1" smtClean="0"/>
              <a:t>8 (83441) 2-36-72 </a:t>
            </a:r>
            <a:r>
              <a:rPr lang="ru-RU" sz="1800" smtClean="0"/>
              <a:t>–</a:t>
            </a:r>
            <a:r>
              <a:rPr lang="ru-RU" sz="1800" i="1" smtClean="0"/>
              <a:t> Бухгалтерия Финансового управления</a:t>
            </a:r>
          </a:p>
          <a:p>
            <a:endParaRPr lang="ru-RU" sz="1800" smtClean="0"/>
          </a:p>
          <a:p>
            <a:r>
              <a:rPr lang="ru-RU" sz="2400" b="1" i="1" smtClean="0">
                <a:solidFill>
                  <a:srgbClr val="CC0066"/>
                </a:solidFill>
              </a:rPr>
              <a:t>Факс</a:t>
            </a:r>
            <a:r>
              <a:rPr lang="en-US" sz="2400" b="1" i="1" smtClean="0">
                <a:solidFill>
                  <a:srgbClr val="CC0066"/>
                </a:solidFill>
              </a:rPr>
              <a:t>: </a:t>
            </a:r>
            <a:r>
              <a:rPr lang="en-US" sz="1800" b="1" smtClean="0"/>
              <a:t>8 (83441) 2-90-17</a:t>
            </a:r>
            <a:endParaRPr lang="ru-RU" sz="1800" b="1" smtClean="0"/>
          </a:p>
          <a:p>
            <a:endParaRPr lang="en-US" sz="2400" b="1" i="1" smtClean="0">
              <a:solidFill>
                <a:srgbClr val="CC0066"/>
              </a:solidFill>
            </a:endParaRPr>
          </a:p>
          <a:p>
            <a:r>
              <a:rPr lang="ru-RU" sz="2400" b="1" i="1" smtClean="0">
                <a:solidFill>
                  <a:srgbClr val="CC0066"/>
                </a:solidFill>
              </a:rPr>
              <a:t>Адрес электронной почты</a:t>
            </a:r>
            <a:r>
              <a:rPr lang="en-US" sz="1800" smtClean="0"/>
              <a:t>: </a:t>
            </a:r>
            <a:r>
              <a:rPr lang="en-US" sz="1800" b="1" smtClean="0"/>
              <a:t>finuprlmbrm@mail.ru</a:t>
            </a:r>
            <a:endParaRPr lang="ru-RU" sz="1800" b="1" smtClean="0"/>
          </a:p>
          <a:p>
            <a:pPr>
              <a:buFontTx/>
              <a:buNone/>
            </a:pPr>
            <a:r>
              <a:rPr lang="ru-RU" sz="1400" smtClean="0"/>
              <a:t>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Competition</Template>
  <TotalTime>13962</TotalTime>
  <Words>1973</Words>
  <Application>Microsoft Office PowerPoint</Application>
  <PresentationFormat>Экран (4:3)</PresentationFormat>
  <Paragraphs>658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Оформление по умолчанию</vt:lpstr>
      <vt:lpstr>БЮДЖЕТ ДЛЯ ГРАЖДАН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Общий объём доходов бюджета Лямбирского муниципального района в 2017-2018 годах</vt:lpstr>
      <vt:lpstr>Динамика поступления доходов</vt:lpstr>
      <vt:lpstr>Структура доходов бюджета за 2018 год (тыс.руб.)</vt:lpstr>
      <vt:lpstr>Исполнение бюджета Лямбирского муниципального района  по налоговым и неналоговым доходам в 2018 году</vt:lpstr>
      <vt:lpstr>Структура налоговых и неналоговых доходов  бюджета Лямбирского муниципального района  в 2017-2018 годах</vt:lpstr>
      <vt:lpstr>Исполнение бюджета Лямбирского муниципального района  по безвозмездным поступлениям в 2018 году  </vt:lpstr>
      <vt:lpstr>Доля поступлений от крупных предприятий и организаций Лямбирского муниципального района в общем поступлении собственных доходов</vt:lpstr>
      <vt:lpstr>Презентация PowerPoint</vt:lpstr>
      <vt:lpstr>Исполнение бюджета Лямбирского муниципального района  по расходам в 2018 году  </vt:lpstr>
      <vt:lpstr>Презентация PowerPoint</vt:lpstr>
      <vt:lpstr>Расходная часть бюджета Лямбирского муниципального района в 2017-2018 гг. </vt:lpstr>
      <vt:lpstr>Структура расходов бюджета Лямбирского муниципального района в 2018 г. (в %)</vt:lpstr>
      <vt:lpstr>Контактная информация</vt:lpstr>
    </vt:vector>
  </TitlesOfParts>
  <Company>Dnsoft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Баймашкин Реан Юнирович</dc:creator>
  <cp:lastModifiedBy>Ильвера Р. Кудрякова</cp:lastModifiedBy>
  <cp:revision>996</cp:revision>
  <cp:lastPrinted>2019-12-17T07:14:02Z</cp:lastPrinted>
  <dcterms:created xsi:type="dcterms:W3CDTF">2015-11-30T09:01:05Z</dcterms:created>
  <dcterms:modified xsi:type="dcterms:W3CDTF">2019-12-17T12:35:23Z</dcterms:modified>
</cp:coreProperties>
</file>