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theme/theme2.xml" ContentType="application/vnd.openxmlformats-officedocument.theme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ppt/charts/chart3.xml" ContentType="application/vnd.openxmlformats-officedocument.drawingml.chart+xml"/>
  <Override PartName="/ppt/theme/themeOverride1.xml" ContentType="application/vnd.openxmlformats-officedocument.themeOverride+xml"/>
  <Override PartName="/ppt/charts/chart4.xml" ContentType="application/vnd.openxmlformats-officedocument.drawingml.chart+xml"/>
  <Override PartName="/ppt/theme/themeOverride2.xml" ContentType="application/vnd.openxmlformats-officedocument.themeOverride+xml"/>
  <Override PartName="/ppt/drawings/drawing1.xml" ContentType="application/vnd.openxmlformats-officedocument.drawingml.chartshapes+xml"/>
  <Override PartName="/ppt/charts/chart5.xml" ContentType="application/vnd.openxmlformats-officedocument.drawingml.chart+xml"/>
  <Override PartName="/ppt/charts/chart6.xml" ContentType="application/vnd.openxmlformats-officedocument.drawingml.chart+xml"/>
  <Override PartName="/ppt/notesSlides/notesSlide1.xml" ContentType="application/vnd.openxmlformats-officedocument.presentationml.notesSlide+xml"/>
  <Override PartName="/ppt/charts/chart7.xml" ContentType="application/vnd.openxmlformats-officedocument.drawingml.chart+xml"/>
  <Override PartName="/ppt/charts/chart8.xml" ContentType="application/vnd.openxmlformats-officedocument.drawingml.chart+xml"/>
  <Override PartName="/ppt/theme/themeOverride3.xml" ContentType="application/vnd.openxmlformats-officedocument.themeOverride+xml"/>
  <Override PartName="/ppt/charts/chart9.xml" ContentType="application/vnd.openxmlformats-officedocument.drawingml.char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48" r:id="rId1"/>
  </p:sldMasterIdLst>
  <p:notesMasterIdLst>
    <p:notesMasterId r:id="rId33"/>
  </p:notesMasterIdLst>
  <p:sldIdLst>
    <p:sldId id="256" r:id="rId2"/>
    <p:sldId id="258" r:id="rId3"/>
    <p:sldId id="262" r:id="rId4"/>
    <p:sldId id="304" r:id="rId5"/>
    <p:sldId id="305" r:id="rId6"/>
    <p:sldId id="264" r:id="rId7"/>
    <p:sldId id="272" r:id="rId8"/>
    <p:sldId id="263" r:id="rId9"/>
    <p:sldId id="268" r:id="rId10"/>
    <p:sldId id="267" r:id="rId11"/>
    <p:sldId id="310" r:id="rId12"/>
    <p:sldId id="306" r:id="rId13"/>
    <p:sldId id="284" r:id="rId14"/>
    <p:sldId id="318" r:id="rId15"/>
    <p:sldId id="317" r:id="rId16"/>
    <p:sldId id="271" r:id="rId17"/>
    <p:sldId id="316" r:id="rId18"/>
    <p:sldId id="322" r:id="rId19"/>
    <p:sldId id="314" r:id="rId20"/>
    <p:sldId id="315" r:id="rId21"/>
    <p:sldId id="287" r:id="rId22"/>
    <p:sldId id="319" r:id="rId23"/>
    <p:sldId id="320" r:id="rId24"/>
    <p:sldId id="321" r:id="rId25"/>
    <p:sldId id="280" r:id="rId26"/>
    <p:sldId id="307" r:id="rId27"/>
    <p:sldId id="296" r:id="rId28"/>
    <p:sldId id="308" r:id="rId29"/>
    <p:sldId id="311" r:id="rId30"/>
    <p:sldId id="312" r:id="rId31"/>
    <p:sldId id="309" r:id="rId32"/>
  </p:sldIdLst>
  <p:sldSz cx="9144000" cy="6858000" type="screen4x3"/>
  <p:notesSz cx="6797675" cy="9928225"/>
  <p:defaultTextStyle>
    <a:defPPr>
      <a:defRPr lang="ru-RU"/>
    </a:defPPr>
    <a:lvl1pPr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1pPr>
    <a:lvl2pPr marL="4572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2pPr>
    <a:lvl3pPr marL="9144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3pPr>
    <a:lvl4pPr marL="13716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4pPr>
    <a:lvl5pPr marL="1828800" algn="l" rtl="0" fontAlgn="base">
      <a:spcBef>
        <a:spcPct val="0"/>
      </a:spcBef>
      <a:spcAft>
        <a:spcPct val="0"/>
      </a:spcAft>
      <a:defRPr kern="1200">
        <a:solidFill>
          <a:schemeClr val="tx1"/>
        </a:solidFill>
        <a:latin typeface="Arial" charset="0"/>
        <a:ea typeface="+mn-ea"/>
        <a:cs typeface="Arial" charset="0"/>
      </a:defRPr>
    </a:lvl5pPr>
    <a:lvl6pPr marL="22860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6pPr>
    <a:lvl7pPr marL="27432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7pPr>
    <a:lvl8pPr marL="32004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8pPr>
    <a:lvl9pPr marL="3657600" algn="l" defTabSz="914400" rtl="0" eaLnBrk="1" latinLnBrk="0" hangingPunct="1">
      <a:defRPr kern="1200">
        <a:solidFill>
          <a:schemeClr val="tx1"/>
        </a:solidFill>
        <a:latin typeface="Arial" charset="0"/>
        <a:ea typeface="+mn-ea"/>
        <a:cs typeface="Arial" charset="0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CC0066"/>
    <a:srgbClr val="0000CC"/>
    <a:srgbClr val="660033"/>
    <a:srgbClr val="FF9999"/>
    <a:srgbClr val="33CCFF"/>
    <a:srgbClr val="FFCC00"/>
    <a:srgbClr val="FFCC66"/>
    <a:srgbClr val="92161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017" autoAdjust="0"/>
    <p:restoredTop sz="94660"/>
  </p:normalViewPr>
  <p:slideViewPr>
    <p:cSldViewPr>
      <p:cViewPr varScale="1">
        <p:scale>
          <a:sx n="110" d="100"/>
          <a:sy n="110" d="100"/>
        </p:scale>
        <p:origin x="-182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34" Type="http://schemas.openxmlformats.org/officeDocument/2006/relationships/presProps" Target="pres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tableStyles" Target="tableStyles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theme" Target="theme/theme1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viewProps" Target="viewProps.xml"/><Relationship Id="rId8" Type="http://schemas.openxmlformats.org/officeDocument/2006/relationships/slide" Target="slides/slide7.xml"/><Relationship Id="rId3" Type="http://schemas.openxmlformats.org/officeDocument/2006/relationships/slide" Target="slides/slide2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2.xlsx"/></Relationships>
</file>

<file path=ppt/charts/_rels/chart3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baimashkin\Desktop\&#1041;&#1102;&#1076;&#1078;&#1077;&#1090;%20&#1076;&#1083;&#1103;%20&#1075;&#1088;&#1072;&#1078;&#1076;&#1072;&#1085;(&#1060;&#1054;&#1056;&#1052;&#1067;)%202019\&#1057;&#1090;&#1088;&#1091;&#1082;&#1090;&#1091;&#1088;&#1072;%20&#1085;&#1072;&#1083;&#1086;&#1075;&#1086;&#1074;&#1099;&#1093;%20&#1076;&#1086;&#1093;&#1086;&#1076;&#1086;&#1074;%20&#1073;&#1102;&#1076;&#1078;&#1077;&#1090;&#1072;%20&#1051;&#1103;&#1084;&#1073;&#1080;&#1088;&#1089;&#1082;&#1086;&#1075;&#1086;%20&#1084;&#1091;&#1085;&#1080;&#1094;&#1080;&#1087;&#1072;&#1083;&#1100;&#1085;&#1086;&#1075;&#1086;%20&#1088;&#1072;&#1081;&#1086;&#1085;&#1072;.xlsx" TargetMode="External"/><Relationship Id="rId1" Type="http://schemas.openxmlformats.org/officeDocument/2006/relationships/themeOverride" Target="../theme/themeOverride1.xml"/></Relationships>
</file>

<file path=ppt/charts/_rels/chart4.xml.rels><?xml version="1.0" encoding="UTF-8" standalone="yes"?>
<Relationships xmlns="http://schemas.openxmlformats.org/package/2006/relationships"><Relationship Id="rId3" Type="http://schemas.openxmlformats.org/officeDocument/2006/relationships/chartUserShapes" Target="../drawings/drawing1.xml"/><Relationship Id="rId2" Type="http://schemas.openxmlformats.org/officeDocument/2006/relationships/oleObject" Target="file:///C:\Users\baimashkin\Desktop\&#1041;&#1102;&#1076;&#1078;&#1077;&#1090;%20&#1076;&#1083;&#1103;%20&#1075;&#1088;&#1072;&#1078;&#1076;&#1072;&#1085;(&#1060;&#1054;&#1056;&#1052;&#1067;)%202019\&#1057;&#1090;&#1088;&#1091;&#1082;&#1090;&#1091;&#1088;&#1072;%20&#1085;&#1077;&#1085;&#1072;&#1083;&#1086;&#1075;&#1086;&#1074;&#1099;&#1093;%20&#1076;&#1086;&#1093;&#1086;&#1076;&#1086;&#1074;%20&#1073;&#1102;&#1076;&#1078;&#1077;&#1090;&#1072;%20&#1051;&#1103;&#1084;&#1073;&#1080;&#1088;&#1089;&#1082;&#1086;&#1075;&#1086;%20&#1084;&#1091;&#1085;&#1080;&#1094;&#1080;&#1087;&#1072;&#1083;&#1100;&#1085;&#1086;&#1075;&#1086;%20&#1088;&#1072;&#1081;&#1086;&#1085;&#1072;.xlsx" TargetMode="External"/><Relationship Id="rId1" Type="http://schemas.openxmlformats.org/officeDocument/2006/relationships/themeOverride" Target="../theme/themeOverride2.xml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3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4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5.xlsx"/></Relationships>
</file>

<file path=ppt/charts/_rels/chart8.xml.rels><?xml version="1.0" encoding="UTF-8" standalone="yes"?>
<Relationships xmlns="http://schemas.openxmlformats.org/package/2006/relationships"><Relationship Id="rId2" Type="http://schemas.openxmlformats.org/officeDocument/2006/relationships/oleObject" Target="file:///C:\Users\baimashkin\Desktop\&#1041;&#1102;&#1076;&#1078;&#1077;&#1090;%20&#1076;&#1083;&#1103;%20&#1043;&#1088;&#1072;&#1078;%202017\&#1056;&#1077;&#1072;&#1085;.xlsx" TargetMode="External"/><Relationship Id="rId1" Type="http://schemas.openxmlformats.org/officeDocument/2006/relationships/themeOverride" Target="../theme/themeOverride3.xml"/></Relationships>
</file>

<file path=ppt/charts/_rels/chart9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Microsoft_Excel6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0.10836811023622045"/>
          <c:y val="4.0796998031496064E-2"/>
          <c:w val="0.65543585958005246"/>
          <c:h val="0.83584867125984252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468.6</c:v>
                </c:pt>
                <c:pt idx="1">
                  <c:v>441.1</c:v>
                </c:pt>
                <c:pt idx="2">
                  <c:v>481.3</c:v>
                </c:pt>
                <c:pt idx="3">
                  <c:v>531</c:v>
                </c:pt>
                <c:pt idx="4">
                  <c:v>529.29999999999995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Расходы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1250000000000042E-2"/>
                  <c:y val="2.1874753937007902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2.083333333333337E-2"/>
                  <c:y val="1.250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2.9166666666666667E-2"/>
                  <c:y val="1.8749999999999999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8749835958005251E-2"/>
                  <c:y val="3.1250000000000002E-3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2.0833333333333332E-2"/>
                  <c:y val="1.8750000000000013E-2"/>
                </c:manualLayout>
              </c:layout>
              <c:dLblPos val="outEnd"/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472.9</c:v>
                </c:pt>
                <c:pt idx="1">
                  <c:v>429.9</c:v>
                </c:pt>
                <c:pt idx="2">
                  <c:v>484.4</c:v>
                </c:pt>
                <c:pt idx="3">
                  <c:v>526.29999999999995</c:v>
                </c:pt>
                <c:pt idx="4">
                  <c:v>535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Столбец1</c:v>
                </c:pt>
              </c:strCache>
            </c:strRef>
          </c:tx>
          <c:invertIfNegative val="0"/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644800"/>
        <c:axId val="133085952"/>
      </c:barChart>
      <c:catAx>
        <c:axId val="61644800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3085952"/>
        <c:crosses val="autoZero"/>
        <c:auto val="1"/>
        <c:lblAlgn val="ctr"/>
        <c:lblOffset val="100"/>
        <c:noMultiLvlLbl val="0"/>
      </c:catAx>
      <c:valAx>
        <c:axId val="13308595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1644800"/>
        <c:crosses val="autoZero"/>
        <c:crossBetween val="between"/>
      </c:valAx>
      <c:spPr>
        <a:noFill/>
        <a:ln w="25410">
          <a:noFill/>
        </a:ln>
      </c:spPr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1"/>
      </a:pPr>
      <a:endParaRPr lang="ru-RU"/>
    </a:p>
  </c:txPr>
  <c:externalData r:id="rId1">
    <c:autoUpdate val="0"/>
  </c:externalData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>
        <c:manualLayout>
          <c:layoutTarget val="inner"/>
          <c:xMode val="edge"/>
          <c:yMode val="edge"/>
          <c:x val="5.6243110236220473E-2"/>
          <c:y val="3.1421998031496062E-2"/>
          <c:w val="0.75049835958005251"/>
          <c:h val="0.76931766732283469"/>
        </c:manualLayout>
      </c:layout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Неналоговые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8.1999999999999993</c:v>
                </c:pt>
                <c:pt idx="1">
                  <c:v>12.8</c:v>
                </c:pt>
                <c:pt idx="2">
                  <c:v>10.1</c:v>
                </c:pt>
                <c:pt idx="3">
                  <c:v>19.3</c:v>
                </c:pt>
                <c:pt idx="4">
                  <c:v>12.1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Налоговые доходы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101.5</c:v>
                </c:pt>
                <c:pt idx="1">
                  <c:v>91.8</c:v>
                </c:pt>
                <c:pt idx="2">
                  <c:v>93.4</c:v>
                </c:pt>
                <c:pt idx="3">
                  <c:v>101.7</c:v>
                </c:pt>
                <c:pt idx="4">
                  <c:v>103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Безвозмездные поступления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numRef>
              <c:f>Лист1!$A$2:$A$6</c:f>
              <c:numCache>
                <c:formatCode>General</c:formatCode>
                <c:ptCount val="5"/>
                <c:pt idx="0">
                  <c:v>2016</c:v>
                </c:pt>
                <c:pt idx="1">
                  <c:v>2017</c:v>
                </c:pt>
                <c:pt idx="2">
                  <c:v>2018</c:v>
                </c:pt>
                <c:pt idx="3">
                  <c:v>2019</c:v>
                </c:pt>
                <c:pt idx="4">
                  <c:v>2020</c:v>
                </c:pt>
              </c:numCache>
            </c:numRef>
          </c:cat>
          <c:val>
            <c:numRef>
              <c:f>Лист1!$D$2:$D$6</c:f>
              <c:numCache>
                <c:formatCode>General</c:formatCode>
                <c:ptCount val="5"/>
                <c:pt idx="0">
                  <c:v>358.9</c:v>
                </c:pt>
                <c:pt idx="1">
                  <c:v>336.5</c:v>
                </c:pt>
                <c:pt idx="2">
                  <c:v>377.8</c:v>
                </c:pt>
                <c:pt idx="3">
                  <c:v>410</c:v>
                </c:pt>
                <c:pt idx="4">
                  <c:v>414.2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1645312"/>
        <c:axId val="133088960"/>
      </c:barChart>
      <c:catAx>
        <c:axId val="61645312"/>
        <c:scaling>
          <c:orientation val="minMax"/>
        </c:scaling>
        <c:delete val="0"/>
        <c:axPos val="b"/>
        <c:numFmt formatCode="General" sourceLinked="1"/>
        <c:majorTickMark val="out"/>
        <c:minorTickMark val="none"/>
        <c:tickLblPos val="nextTo"/>
        <c:crossAx val="133088960"/>
        <c:crosses val="autoZero"/>
        <c:auto val="1"/>
        <c:lblAlgn val="ctr"/>
        <c:lblOffset val="100"/>
        <c:noMultiLvlLbl val="0"/>
      </c:catAx>
      <c:valAx>
        <c:axId val="133088960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1645312"/>
        <c:crosses val="autoZero"/>
        <c:crossBetween val="between"/>
      </c:valAx>
      <c:spPr>
        <a:noFill/>
        <a:ln w="25392">
          <a:noFill/>
        </a:ln>
      </c:spPr>
    </c:plotArea>
    <c:legend>
      <c:legendPos val="r"/>
      <c:layout>
        <c:manualLayout>
          <c:xMode val="edge"/>
          <c:yMode val="edge"/>
          <c:x val="0.84322316074127102"/>
          <c:y val="0.24772917274229611"/>
          <c:w val="0.14706841644794399"/>
          <c:h val="0.4887012734519296"/>
        </c:manualLayout>
      </c:layout>
      <c:overlay val="0"/>
      <c:txPr>
        <a:bodyPr/>
        <a:lstStyle/>
        <a:p>
          <a:pPr>
            <a:defRPr sz="1000"/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799"/>
      </a:pPr>
      <a:endParaRPr lang="ru-RU"/>
    </a:p>
  </c:txPr>
  <c:externalData r:id="rId1">
    <c:autoUpdate val="0"/>
  </c:externalData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/>
      <c:pie3DChart>
        <c:varyColors val="1"/>
        <c:ser>
          <c:idx val="0"/>
          <c:order val="0"/>
          <c:explosion val="25"/>
          <c:dLbls>
            <c:dLbl>
              <c:idx val="0"/>
              <c:layout/>
              <c:tx>
                <c:rich>
                  <a:bodyPr/>
                  <a:lstStyle/>
                  <a:p>
                    <a:r>
                      <a:rPr lang="ru-RU" dirty="0"/>
                      <a:t>Единый сельскохозяйственный налог
</a:t>
                    </a:r>
                    <a:r>
                      <a:rPr lang="ru-RU" dirty="0" smtClean="0"/>
                      <a:t>1,5%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/>
              <c:tx>
                <c:rich>
                  <a:bodyPr/>
                  <a:lstStyle/>
                  <a:p>
                    <a:r>
                      <a:rPr lang="ru-RU" dirty="0"/>
                      <a:t>Госпошлина
</a:t>
                    </a:r>
                    <a:r>
                      <a:rPr lang="en-US" dirty="0" smtClean="0"/>
                      <a:t>3.</a:t>
                    </a:r>
                    <a:r>
                      <a:rPr lang="ru-RU" dirty="0" smtClean="0"/>
                      <a:t>6%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/>
              <c:tx>
                <c:rich>
                  <a:bodyPr/>
                  <a:lstStyle/>
                  <a:p>
                    <a:r>
                      <a:rPr lang="ru-RU" dirty="0"/>
                      <a:t>Единый налог на временный доход
</a:t>
                    </a:r>
                    <a:r>
                      <a:rPr lang="ru-RU" dirty="0" smtClean="0"/>
                      <a:t>5,1%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/>
              <c:tx>
                <c:rich>
                  <a:bodyPr/>
                  <a:lstStyle/>
                  <a:p>
                    <a:r>
                      <a:rPr lang="ru-RU" dirty="0"/>
                      <a:t>УСН на основе патента
0</a:t>
                    </a:r>
                    <a:r>
                      <a:rPr lang="en-US" dirty="0" smtClean="0"/>
                      <a:t>.</a:t>
                    </a:r>
                    <a:r>
                      <a:rPr lang="ru-RU" dirty="0" smtClean="0"/>
                      <a:t>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/>
              <c:tx>
                <c:rich>
                  <a:bodyPr/>
                  <a:lstStyle/>
                  <a:p>
                    <a:r>
                      <a:rPr lang="ru-RU" dirty="0"/>
                      <a:t>Налог на доходы физических лиц
</a:t>
                    </a:r>
                    <a:r>
                      <a:rPr lang="ru-RU" dirty="0" smtClean="0"/>
                      <a:t>69,9%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5"/>
              <c:layout>
                <c:manualLayout>
                  <c:x val="-6.9151356080489942E-3"/>
                  <c:y val="4.9775465022464408E-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Акцизы
</a:t>
                    </a:r>
                    <a:r>
                      <a:rPr lang="ru-RU" dirty="0" smtClean="0"/>
                      <a:t>9,0%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Лист1!$A$1:$A$6</c:f>
              <c:strCache>
                <c:ptCount val="6"/>
                <c:pt idx="0">
                  <c:v>Единый сельскохозяйственный налог</c:v>
                </c:pt>
                <c:pt idx="1">
                  <c:v>Госпошлина</c:v>
                </c:pt>
                <c:pt idx="2">
                  <c:v>Единый налог на временный доход</c:v>
                </c:pt>
                <c:pt idx="3">
                  <c:v>УСН на основе патента</c:v>
                </c:pt>
                <c:pt idx="4">
                  <c:v>Налог на доходы физических лиц</c:v>
                </c:pt>
                <c:pt idx="5">
                  <c:v>Акцизы</c:v>
                </c:pt>
              </c:strCache>
            </c:strRef>
          </c:cat>
          <c:val>
            <c:numRef>
              <c:f>Лист1!$B$1:$B$6</c:f>
              <c:numCache>
                <c:formatCode>0.00%</c:formatCode>
                <c:ptCount val="6"/>
                <c:pt idx="0">
                  <c:v>1.9000000000000038E-2</c:v>
                </c:pt>
                <c:pt idx="1">
                  <c:v>3.4000000000000002E-2</c:v>
                </c:pt>
                <c:pt idx="2">
                  <c:v>6.2000000000000034E-2</c:v>
                </c:pt>
                <c:pt idx="3">
                  <c:v>2.0000000000000048E-3</c:v>
                </c:pt>
                <c:pt idx="4">
                  <c:v>0.72100000000000064</c:v>
                </c:pt>
                <c:pt idx="5">
                  <c:v>8.5000000000000006E-2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4"/>
    </mc:Choice>
    <mc:Fallback>
      <c:style val="4"/>
    </mc:Fallback>
  </mc:AlternateContent>
  <c:clrMapOvr bg1="lt1" tx1="dk1" bg2="lt2" tx2="dk2" accent1="accent1" accent2="accent2" accent3="accent3" accent4="accent4" accent5="accent5" accent6="accent6" hlink="hlink" folHlink="folHlink"/>
  <c:chart>
    <c:autoTitleDeleted val="1"/>
    <c:view3D>
      <c:rotX val="30"/>
      <c:rotY val="0"/>
      <c:rAngAx val="0"/>
      <c:perspective val="30"/>
    </c:view3D>
    <c:floor>
      <c:thickness val="0"/>
    </c:floor>
    <c:sideWall>
      <c:thickness val="0"/>
    </c:sideWall>
    <c:backWall>
      <c:thickness val="0"/>
    </c:backWall>
    <c:plotArea>
      <c:layout>
        <c:manualLayout>
          <c:layoutTarget val="inner"/>
          <c:xMode val="edge"/>
          <c:yMode val="edge"/>
          <c:x val="7.7777777777777779E-2"/>
          <c:y val="0.16620370370370369"/>
          <c:w val="0.75972222222222263"/>
          <c:h val="0.75092592592592589"/>
        </c:manualLayout>
      </c:layout>
      <c:pie3DChart>
        <c:varyColors val="1"/>
        <c:ser>
          <c:idx val="0"/>
          <c:order val="0"/>
          <c:explosion val="16"/>
          <c:dPt>
            <c:idx val="0"/>
            <c:bubble3D val="0"/>
            <c:spPr>
              <a:solidFill>
                <a:srgbClr val="BBE0E3"/>
              </a:solidFill>
            </c:spPr>
          </c:dPt>
          <c:dPt>
            <c:idx val="1"/>
            <c:bubble3D val="0"/>
            <c:spPr>
              <a:solidFill>
                <a:srgbClr val="333399">
                  <a:lumMod val="60000"/>
                  <a:lumOff val="40000"/>
                </a:srgbClr>
              </a:solidFill>
            </c:spPr>
          </c:dPt>
          <c:dLbls>
            <c:dLbl>
              <c:idx val="0"/>
              <c:layout>
                <c:manualLayout>
                  <c:x val="5.9348821418048973E-2"/>
                  <c:y val="-5.1493469134644594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Платежи</a:t>
                    </a:r>
                    <a:r>
                      <a:rPr lang="ru-RU" baseline="0" dirty="0" smtClean="0"/>
                      <a:t> при пользовании природными ресурсами</a:t>
                    </a:r>
                    <a:r>
                      <a:rPr lang="ru-RU" dirty="0"/>
                      <a:t>
</a:t>
                    </a:r>
                    <a:r>
                      <a:rPr lang="ru-RU" dirty="0" smtClean="0"/>
                      <a:t>4,1%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1"/>
              <c:layout>
                <c:manualLayout>
                  <c:x val="-0.63533783882870154"/>
                  <c:y val="0.57788814589495463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Штрафы,</a:t>
                    </a:r>
                    <a:r>
                      <a:rPr lang="ru-RU" baseline="0" dirty="0" smtClean="0"/>
                      <a:t> санкции, возмещение вреда</a:t>
                    </a:r>
                  </a:p>
                  <a:p>
                    <a:r>
                      <a:rPr lang="ru-RU" baseline="0" dirty="0" smtClean="0"/>
                      <a:t>0,9%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2"/>
              <c:layout>
                <c:manualLayout>
                  <c:x val="3.8538383292101592E-3"/>
                  <c:y val="8.9316985289280226E-2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Прочие неналоговые доходы
</a:t>
                    </a:r>
                    <a:r>
                      <a:rPr lang="ru-RU" dirty="0" smtClean="0"/>
                      <a:t>2,8%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6955245526241296"/>
                  <c:y val="-0.59685064748725103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от сдачи в аренду государственного имущества 
</a:t>
                    </a:r>
                    <a:r>
                      <a:rPr lang="ru-RU" dirty="0" smtClean="0"/>
                      <a:t>0,3%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dLbl>
              <c:idx val="4"/>
              <c:layout>
                <c:manualLayout>
                  <c:x val="5.8761674611572112E-2"/>
                  <c:y val="-0.11400388030409714"/>
                </c:manualLayout>
              </c:layout>
              <c:tx>
                <c:rich>
                  <a:bodyPr/>
                  <a:lstStyle/>
                  <a:p>
                    <a:r>
                      <a:rPr lang="ru-RU" dirty="0"/>
                      <a:t>Доходы в виде арендной платы на земельные участки 
</a:t>
                    </a:r>
                    <a:r>
                      <a:rPr lang="ru-RU" dirty="0" smtClean="0"/>
                      <a:t>2,4%</a:t>
                    </a:r>
                    <a:endParaRPr lang="ru-RU" dirty="0"/>
                  </a:p>
                </c:rich>
              </c:tx>
              <c:showLegendKey val="0"/>
              <c:showVal val="0"/>
              <c:showCatName val="1"/>
              <c:showSerName val="0"/>
              <c:showPercent val="1"/>
              <c:showBubbleSize val="0"/>
            </c:dLbl>
            <c:showLegendKey val="0"/>
            <c:showVal val="0"/>
            <c:showCatName val="1"/>
            <c:showSerName val="0"/>
            <c:showPercent val="1"/>
            <c:showBubbleSize val="0"/>
            <c:showLeaderLines val="1"/>
          </c:dLbls>
          <c:cat>
            <c:strRef>
              <c:f>'[Структура неналоговых доходов бюджета Лямбирского муниципального района.xlsx]Лист1'!$A$1:$A$5</c:f>
              <c:strCache>
                <c:ptCount val="5"/>
                <c:pt idx="0">
                  <c:v>Штрафы, санкции, возмещение вреда
</c:v>
                </c:pt>
                <c:pt idx="1">
                  <c:v>Платежи при пользовании природными ресурсами
</c:v>
                </c:pt>
                <c:pt idx="2">
                  <c:v>Прочие неналоговые доходы
</c:v>
                </c:pt>
                <c:pt idx="3">
                  <c:v>Доходы от сдачи в аренду государственного имущества </c:v>
                </c:pt>
                <c:pt idx="4">
                  <c:v>Доходы в виде арендной платы на земельные участки 
</c:v>
                </c:pt>
              </c:strCache>
            </c:strRef>
          </c:cat>
          <c:val>
            <c:numRef>
              <c:f>'[Структура неналоговых доходов бюджета Лямбирского муниципального района.xlsx]Лист1'!$B$1:$B$5</c:f>
              <c:numCache>
                <c:formatCode>0.00%</c:formatCode>
                <c:ptCount val="5"/>
                <c:pt idx="0">
                  <c:v>1.0000000000000005E-2</c:v>
                </c:pt>
                <c:pt idx="1">
                  <c:v>4.0000000000000105E-3</c:v>
                </c:pt>
                <c:pt idx="2">
                  <c:v>2.9000000000000001E-2</c:v>
                </c:pt>
                <c:pt idx="3">
                  <c:v>1.0000000000000005E-2</c:v>
                </c:pt>
                <c:pt idx="4">
                  <c:v>2.9000000000000001E-2</c:v>
                </c:pt>
              </c:numCache>
            </c:numRef>
          </c:val>
        </c:ser>
        <c:dLbls>
          <c:showLegendKey val="0"/>
          <c:showVal val="0"/>
          <c:showCatName val="1"/>
          <c:showSerName val="0"/>
          <c:showPercent val="1"/>
          <c:showBubbleSize val="0"/>
          <c:showLeaderLines val="1"/>
        </c:dLbls>
      </c:pie3DChart>
    </c:plotArea>
    <c:plotVisOnly val="1"/>
    <c:dispBlanksAs val="zero"/>
    <c:showDLblsOverMax val="0"/>
  </c:chart>
  <c:externalData r:id="rId2">
    <c:autoUpdate val="0"/>
  </c:externalData>
  <c:userShapes r:id="rId3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Лист1!$B$2:$B$6</c:f>
              <c:numCache>
                <c:formatCode>General</c:formatCode>
                <c:ptCount val="5"/>
                <c:pt idx="0">
                  <c:v>55612.6</c:v>
                </c:pt>
                <c:pt idx="1">
                  <c:v>225163.4</c:v>
                </c:pt>
                <c:pt idx="2">
                  <c:v>31772.400000000001</c:v>
                </c:pt>
                <c:pt idx="3">
                  <c:v>272.39999999999998</c:v>
                </c:pt>
                <c:pt idx="4">
                  <c:v>1712.4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3.3979404938696896E-2"/>
                  <c:y val="0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1"/>
              <c:layout>
                <c:manualLayout>
                  <c:x val="6.3104609171865653E-2"/>
                  <c:y val="2.5117001718240241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4.3687806349753187E-2"/>
                  <c:y val="-7.53510051547207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3"/>
              <c:layout>
                <c:manualLayout>
                  <c:x val="1.9416675415269861E-2"/>
                  <c:y val="-1.0046800687296097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4"/>
              <c:layout>
                <c:manualLayout>
                  <c:x val="4.045167254606765E-2"/>
                  <c:y val="-7.5351005154720733E-3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000"/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Лист1!$C$2:$C$6</c:f>
              <c:numCache>
                <c:formatCode>General</c:formatCode>
                <c:ptCount val="5"/>
                <c:pt idx="0">
                  <c:v>61516.9</c:v>
                </c:pt>
                <c:pt idx="1">
                  <c:v>156455.9</c:v>
                </c:pt>
                <c:pt idx="2">
                  <c:v>40618.400000000001</c:v>
                </c:pt>
                <c:pt idx="3">
                  <c:v>1004.4</c:v>
                </c:pt>
                <c:pt idx="4">
                  <c:v>1710.5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strRef>
              <c:f>Лист1!$A$2:$A$6</c:f>
              <c:strCache>
                <c:ptCount val="5"/>
                <c:pt idx="0">
                  <c:v>Дошкольное образование</c:v>
                </c:pt>
                <c:pt idx="1">
                  <c:v>Общее образование</c:v>
                </c:pt>
                <c:pt idx="2">
                  <c:v>Дополнительное образование</c:v>
                </c:pt>
                <c:pt idx="3">
                  <c:v>Молодежная политика и оздоровление детей</c:v>
                </c:pt>
                <c:pt idx="4">
                  <c:v>Другие вопросы в области образования</c:v>
                </c:pt>
              </c:strCache>
            </c:strRef>
          </c:cat>
          <c:val>
            <c:numRef>
              <c:f>Лист1!$D$2:$D$6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2603264"/>
        <c:axId val="61472768"/>
        <c:axId val="0"/>
      </c:bar3DChart>
      <c:catAx>
        <c:axId val="62603264"/>
        <c:scaling>
          <c:orientation val="minMax"/>
        </c:scaling>
        <c:delete val="0"/>
        <c:axPos val="b"/>
        <c:majorTickMark val="out"/>
        <c:minorTickMark val="none"/>
        <c:tickLblPos val="nextTo"/>
        <c:txPr>
          <a:bodyPr/>
          <a:lstStyle/>
          <a:p>
            <a:pPr>
              <a:defRPr sz="1000" b="1"/>
            </a:pPr>
            <a:endParaRPr lang="ru-RU"/>
          </a:p>
        </c:txPr>
        <c:crossAx val="61472768"/>
        <c:crosses val="autoZero"/>
        <c:auto val="1"/>
        <c:lblAlgn val="ctr"/>
        <c:lblOffset val="100"/>
        <c:noMultiLvlLbl val="0"/>
      </c:catAx>
      <c:valAx>
        <c:axId val="61472768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2603264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view3D>
      <c:rotX val="15"/>
      <c:rotY val="20"/>
      <c:rAngAx val="1"/>
    </c:view3D>
    <c:floor>
      <c:thickness val="0"/>
    </c:floor>
    <c:sideWall>
      <c:thickness val="0"/>
    </c:sideWall>
    <c:backWall>
      <c:thickness val="0"/>
    </c:backWall>
    <c:plotArea>
      <c:layout/>
      <c:bar3D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43841.5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dLbl>
              <c:idx val="0"/>
              <c:layout>
                <c:manualLayout>
                  <c:x val="6.0416666666666667E-2"/>
                  <c:y val="-5.6250000000000001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183341.7</c:v>
                </c:pt>
              </c:numCache>
            </c:numRef>
          </c:val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Ряд 3</c:v>
                </c:pt>
              </c:strCache>
            </c:strRef>
          </c:tx>
          <c:invertIfNegative val="0"/>
          <c:cat>
            <c:multiLvlStrRef>
              <c:f>Лист1!$A$2:$A$5</c:f>
            </c:multiLvlStrRef>
          </c:cat>
          <c:val>
            <c:numRef>
              <c:f>Лист1!$D$2:$D$5</c:f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shape val="cylinder"/>
        <c:axId val="61996032"/>
        <c:axId val="61475072"/>
        <c:axId val="0"/>
      </c:bar3DChart>
      <c:catAx>
        <c:axId val="61996032"/>
        <c:scaling>
          <c:orientation val="minMax"/>
        </c:scaling>
        <c:delete val="0"/>
        <c:axPos val="b"/>
        <c:majorTickMark val="out"/>
        <c:minorTickMark val="none"/>
        <c:tickLblPos val="nextTo"/>
        <c:crossAx val="61475072"/>
        <c:crosses val="autoZero"/>
        <c:auto val="1"/>
        <c:lblAlgn val="ctr"/>
        <c:lblOffset val="100"/>
        <c:noMultiLvlLbl val="0"/>
      </c:catAx>
      <c:valAx>
        <c:axId val="61475072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1996032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0"/>
    <c:plotArea>
      <c:layout/>
      <c:barChart>
        <c:barDir val="col"/>
        <c:grouping val="clustered"/>
        <c:varyColors val="0"/>
        <c:ser>
          <c:idx val="0"/>
          <c:order val="0"/>
          <c:tx>
            <c:strRef>
              <c:f>Лист1!$B$1</c:f>
              <c:strCache>
                <c:ptCount val="1"/>
                <c:pt idx="0">
                  <c:v>2019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Лист1!$B$2:$B$5</c:f>
              <c:numCache>
                <c:formatCode>General</c:formatCode>
                <c:ptCount val="1"/>
                <c:pt idx="0">
                  <c:v>747.7</c:v>
                </c:pt>
              </c:numCache>
            </c:numRef>
          </c:val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2020</c:v>
                </c:pt>
              </c:strCache>
            </c:strRef>
          </c:tx>
          <c:invertIfNegative val="0"/>
          <c:dLbls>
            <c:showLegendKey val="0"/>
            <c:showVal val="1"/>
            <c:showCatName val="0"/>
            <c:showSerName val="0"/>
            <c:showPercent val="0"/>
            <c:showBubbleSize val="0"/>
            <c:showLeaderLines val="0"/>
          </c:dLbls>
          <c:cat>
            <c:multiLvlStrRef>
              <c:f>Лист1!$A$2:$A$5</c:f>
            </c:multiLvlStrRef>
          </c:cat>
          <c:val>
            <c:numRef>
              <c:f>Лист1!$C$2:$C$5</c:f>
              <c:numCache>
                <c:formatCode>General</c:formatCode>
                <c:ptCount val="1"/>
                <c:pt idx="0">
                  <c:v>299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</c:dLbls>
        <c:gapWidth val="150"/>
        <c:axId val="62603776"/>
        <c:axId val="61477376"/>
      </c:barChart>
      <c:catAx>
        <c:axId val="62603776"/>
        <c:scaling>
          <c:orientation val="minMax"/>
        </c:scaling>
        <c:delete val="0"/>
        <c:axPos val="b"/>
        <c:majorTickMark val="out"/>
        <c:minorTickMark val="none"/>
        <c:tickLblPos val="nextTo"/>
        <c:crossAx val="61477376"/>
        <c:crosses val="autoZero"/>
        <c:auto val="1"/>
        <c:lblAlgn val="ctr"/>
        <c:lblOffset val="100"/>
        <c:noMultiLvlLbl val="0"/>
      </c:catAx>
      <c:valAx>
        <c:axId val="61477376"/>
        <c:scaling>
          <c:orientation val="minMax"/>
        </c:scaling>
        <c:delete val="0"/>
        <c:axPos val="l"/>
        <c:majorGridlines/>
        <c:numFmt formatCode="General" sourceLinked="1"/>
        <c:majorTickMark val="out"/>
        <c:minorTickMark val="none"/>
        <c:tickLblPos val="nextTo"/>
        <c:crossAx val="62603776"/>
        <c:crosses val="autoZero"/>
        <c:crossBetween val="between"/>
      </c:valAx>
    </c:plotArea>
    <c:legend>
      <c:legendPos val="r"/>
      <c:layout/>
      <c:overlay val="0"/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lrMapOvr bg1="lt1" tx1="dk1" bg2="lt2" tx2="dk2" accent1="accent1" accent2="accent2" accent3="accent3" accent4="accent4" accent5="accent5" accent6="accent6" hlink="hlink" folHlink="folHlink"/>
  <c:chart>
    <c:title>
      <c:tx>
        <c:rich>
          <a:bodyPr/>
          <a:lstStyle/>
          <a:p>
            <a:pPr>
              <a:defRPr/>
            </a:pPr>
            <a:r>
              <a:rPr lang="ru-RU" dirty="0" smtClean="0"/>
              <a:t>2019 </a:t>
            </a:r>
            <a:r>
              <a:rPr lang="ru-RU" dirty="0"/>
              <a:t>год (проект)</a:t>
            </a:r>
          </a:p>
        </c:rich>
      </c:tx>
      <c:overlay val="0"/>
    </c:title>
    <c:autoTitleDeleted val="0"/>
    <c:plotArea>
      <c:layout/>
      <c:pieChart>
        <c:varyColors val="1"/>
        <c:ser>
          <c:idx val="0"/>
          <c:order val="0"/>
          <c:explosion val="25"/>
          <c:dPt>
            <c:idx val="0"/>
            <c:bubble3D val="0"/>
            <c:spPr>
              <a:solidFill>
                <a:srgbClr val="FFC000"/>
              </a:solidFill>
            </c:spPr>
          </c:dPt>
          <c:dPt>
            <c:idx val="2"/>
            <c:bubble3D val="0"/>
            <c:spPr>
              <a:solidFill>
                <a:srgbClr val="C00000"/>
              </a:solidFill>
            </c:spPr>
          </c:dPt>
          <c:dLbls>
            <c:dLbl>
              <c:idx val="1"/>
              <c:layout>
                <c:manualLayout>
                  <c:x val="5.9923556430446508E-2"/>
                  <c:y val="8.0863208409431134E-2"/>
                </c:manualLayout>
              </c:layout>
              <c:tx>
                <c:rich>
                  <a:bodyPr/>
                  <a:lstStyle/>
                  <a:p>
                    <a:r>
                      <a:rPr lang="en-US" smtClean="0"/>
                      <a:t>4</a:t>
                    </a:r>
                    <a:r>
                      <a:rPr lang="ru-RU" smtClean="0"/>
                      <a:t>,3</a:t>
                    </a:r>
                    <a:r>
                      <a:rPr lang="en-US" smtClean="0"/>
                      <a:t>%</a:t>
                    </a:r>
                    <a:endParaRPr lang="en-US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2"/>
              <c:tx>
                <c:rich>
                  <a:bodyPr/>
                  <a:lstStyle/>
                  <a:p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12</a:t>
                    </a:r>
                    <a:r>
                      <a:rPr lang="ru-RU" dirty="0" smtClean="0">
                        <a:solidFill>
                          <a:schemeClr val="bg1"/>
                        </a:solidFill>
                      </a:rPr>
                      <a:t>,1</a:t>
                    </a:r>
                    <a:r>
                      <a:rPr lang="en-US" dirty="0" smtClean="0">
                        <a:solidFill>
                          <a:schemeClr val="bg1"/>
                        </a:solidFill>
                      </a:rPr>
                      <a:t>%</a:t>
                    </a:r>
                    <a:endParaRPr lang="en-US" dirty="0">
                      <a:solidFill>
                        <a:schemeClr val="bg1"/>
                      </a:solidFill>
                    </a:endParaRPr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dLbl>
              <c:idx val="3"/>
              <c:layout>
                <c:manualLayout>
                  <c:x val="0.12912139107611548"/>
                  <c:y val="7.0105216699630948E-2"/>
                </c:manualLayout>
              </c:layout>
              <c:tx>
                <c:rich>
                  <a:bodyPr/>
                  <a:lstStyle/>
                  <a:p>
                    <a:r>
                      <a:rPr lang="ru-RU" dirty="0" smtClean="0"/>
                      <a:t>6,6</a:t>
                    </a:r>
                    <a:r>
                      <a:rPr lang="en-US" dirty="0" smtClean="0"/>
                      <a:t>%</a:t>
                    </a:r>
                    <a:endParaRPr lang="en-US" dirty="0"/>
                  </a:p>
                </c:rich>
              </c:tx>
              <c:showLegendKey val="0"/>
              <c:showVal val="0"/>
              <c:showCatName val="0"/>
              <c:showSerName val="0"/>
              <c:showPercent val="1"/>
              <c:showBubbleSize val="0"/>
            </c:dLbl>
            <c:txPr>
              <a:bodyPr/>
              <a:lstStyle/>
              <a:p>
                <a:pPr>
                  <a:defRPr sz="1200"/>
                </a:pPr>
                <a:endParaRPr lang="ru-RU"/>
              </a:p>
            </c:txPr>
            <c:showLegendKey val="0"/>
            <c:showVal val="0"/>
            <c:showCatName val="0"/>
            <c:showSerName val="0"/>
            <c:showPercent val="1"/>
            <c:showBubbleSize val="0"/>
            <c:showLeaderLines val="0"/>
          </c:dLbls>
          <c:cat>
            <c:strRef>
              <c:f>Лист10!$A$1:$A$4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Иные межбюджетные трансферты</c:v>
                </c:pt>
              </c:strCache>
            </c:strRef>
          </c:cat>
          <c:val>
            <c:numRef>
              <c:f>Лист10!$B$1:$B$4</c:f>
              <c:numCache>
                <c:formatCode>0.00%</c:formatCode>
                <c:ptCount val="4"/>
                <c:pt idx="0">
                  <c:v>0.7700000000000029</c:v>
                </c:pt>
                <c:pt idx="1">
                  <c:v>4.3000000000000003E-2</c:v>
                </c:pt>
                <c:pt idx="2">
                  <c:v>0.12100000000000002</c:v>
                </c:pt>
                <c:pt idx="3">
                  <c:v>6.6000000000000003E-2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1"/>
          <c:showBubbleSize val="0"/>
          <c:showLeaderLines val="0"/>
        </c:dLbls>
        <c:firstSliceAng val="0"/>
      </c:pieChart>
    </c:plotArea>
    <c:legend>
      <c:legendPos val="r"/>
      <c:overlay val="0"/>
    </c:legend>
    <c:plotVisOnly val="1"/>
    <c:dispBlanksAs val="zero"/>
    <c:showDLblsOverMax val="0"/>
  </c:chart>
  <c:externalData r:id="rId2">
    <c:autoUpdate val="0"/>
  </c:externalData>
</c:chartSpace>
</file>

<file path=ppt/charts/chart9.xml><?xml version="1.0" encoding="utf-8"?>
<c:chartSpace xmlns:c="http://schemas.openxmlformats.org/drawingml/2006/chart" xmlns:a="http://schemas.openxmlformats.org/drawingml/2006/main" xmlns:r="http://schemas.openxmlformats.org/officeDocument/2006/relationships">
  <c:date1904 val="0"/>
  <c:lang val="ru-RU"/>
  <c:roundedCorners val="0"/>
  <mc:AlternateContent xmlns:mc="http://schemas.openxmlformats.org/markup-compatibility/2006">
    <mc:Choice xmlns:c14="http://schemas.microsoft.com/office/drawing/2007/8/2/chart" Requires="c14">
      <c14:style val="102"/>
    </mc:Choice>
    <mc:Fallback>
      <c:style val="2"/>
    </mc:Fallback>
  </mc:AlternateContent>
  <c:chart>
    <c:autoTitleDeleted val="1"/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Столбец1</c:v>
                </c:pt>
              </c:strCache>
            </c:strRef>
          </c:tx>
          <c:explosion val="25"/>
          <c:dPt>
            <c:idx val="0"/>
            <c:bubble3D val="0"/>
            <c:explosion val="26"/>
          </c:dPt>
          <c:dPt>
            <c:idx val="1"/>
            <c:bubble3D val="0"/>
            <c:spPr>
              <a:solidFill>
                <a:srgbClr val="CC0066"/>
              </a:solidFill>
            </c:spPr>
          </c:dPt>
          <c:dLbls>
            <c:dLbl>
              <c:idx val="1"/>
              <c:layout>
                <c:manualLayout>
                  <c:x val="1.9742250861015442E-2"/>
                  <c:y val="1.5628505999507006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dLbl>
              <c:idx val="2"/>
              <c:layout>
                <c:manualLayout>
                  <c:x val="7.4991667592489725E-3"/>
                  <c:y val="1.4935842444731628E-2"/>
                </c:manualLayout>
              </c:layout>
              <c:showLegendKey val="0"/>
              <c:showVal val="1"/>
              <c:showCatName val="0"/>
              <c:showSerName val="0"/>
              <c:showPercent val="0"/>
              <c:showBubbleSize val="0"/>
            </c:dLbl>
            <c:txPr>
              <a:bodyPr/>
              <a:lstStyle/>
              <a:p>
                <a:pPr>
                  <a:defRPr sz="1200">
                    <a:latin typeface="Times New Roman" pitchFamily="18" charset="0"/>
                    <a:cs typeface="Times New Roman" pitchFamily="18" charset="0"/>
                  </a:defRPr>
                </a:pPr>
                <a:endParaRPr lang="ru-RU"/>
              </a:p>
            </c:txPr>
            <c:showLegendKey val="0"/>
            <c:showVal val="1"/>
            <c:showCatName val="0"/>
            <c:showSerName val="0"/>
            <c:showPercent val="0"/>
            <c:showBubbleSize val="0"/>
            <c:showLeaderLines val="1"/>
          </c:dLbls>
          <c:cat>
            <c:strRef>
              <c:f>Лист1!$A$2:$A$5</c:f>
              <c:strCache>
                <c:ptCount val="4"/>
                <c:pt idx="0">
                  <c:v>Субвенции</c:v>
                </c:pt>
                <c:pt idx="1">
                  <c:v>Субсидии</c:v>
                </c:pt>
                <c:pt idx="2">
                  <c:v>Дотации</c:v>
                </c:pt>
                <c:pt idx="3">
                  <c:v>Межбюджетные трансферты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44.9</c:v>
                </c:pt>
                <c:pt idx="1">
                  <c:v>37.200000000000003</c:v>
                </c:pt>
                <c:pt idx="2">
                  <c:v>17.8</c:v>
                </c:pt>
                <c:pt idx="3">
                  <c:v>0.1</c:v>
                </c:pt>
              </c:numCache>
            </c:numRef>
          </c:val>
        </c:ser>
        <c:dLbls>
          <c:showLegendKey val="0"/>
          <c:showVal val="0"/>
          <c:showCatName val="0"/>
          <c:showSerName val="0"/>
          <c:showPercent val="0"/>
          <c:showBubbleSize val="0"/>
          <c:showLeaderLines val="1"/>
        </c:dLbls>
        <c:firstSliceAng val="0"/>
      </c:pieChart>
    </c:plotArea>
    <c:legend>
      <c:legendPos val="r"/>
      <c:overlay val="0"/>
      <c:txPr>
        <a:bodyPr/>
        <a:lstStyle/>
        <a:p>
          <a:pPr>
            <a:defRPr sz="1000">
              <a:latin typeface="Times New Roman" pitchFamily="18" charset="0"/>
              <a:cs typeface="Times New Roman" pitchFamily="18" charset="0"/>
            </a:defRPr>
          </a:pPr>
          <a:endParaRPr lang="ru-RU"/>
        </a:p>
      </c:txPr>
    </c:legend>
    <c:plotVisOnly val="1"/>
    <c:dispBlanksAs val="gap"/>
    <c:showDLblsOverMax val="0"/>
  </c:chart>
  <c:txPr>
    <a:bodyPr/>
    <a:lstStyle/>
    <a:p>
      <a:pPr>
        <a:defRPr sz="1800"/>
      </a:pPr>
      <a:endParaRPr lang="ru-RU"/>
    </a:p>
  </c:txPr>
  <c:externalData r:id="rId1">
    <c:autoUpdate val="0"/>
  </c:externalData>
</c:chartSpace>
</file>

<file path=ppt/drawings/drawing1.xml><?xml version="1.0" encoding="utf-8"?>
<c:userShapes xmlns:c="http://schemas.openxmlformats.org/drawingml/2006/chart">
  <cdr:relSizeAnchor xmlns:cdr="http://schemas.openxmlformats.org/drawingml/2006/chartDrawing">
    <cdr:from>
      <cdr:x>0.72406</cdr:x>
      <cdr:y>0.26678</cdr:y>
    </cdr:from>
    <cdr:to>
      <cdr:x>0.74806</cdr:x>
      <cdr:y>0.27938</cdr:y>
    </cdr:to>
    <cdr:cxnSp macro="">
      <cdr:nvCxnSpPr>
        <cdr:cNvPr id="3" name="Прямая соединительная линия 2"/>
        <cdr:cNvCxnSpPr/>
      </cdr:nvCxnSpPr>
      <cdr:spPr>
        <a:xfrm xmlns:a="http://schemas.openxmlformats.org/drawingml/2006/main" flipV="1">
          <a:off x="6517388" y="1524659"/>
          <a:ext cx="216024" cy="72008"/>
        </a:xfrm>
        <a:prstGeom xmlns:a="http://schemas.openxmlformats.org/drawingml/2006/main" prst="line">
          <a:avLst/>
        </a:prstGeom>
        <a:ln xmlns:a="http://schemas.openxmlformats.org/drawingml/2006/main">
          <a:solidFill>
            <a:schemeClr val="tx1"/>
          </a:solidFill>
        </a:ln>
      </cdr:spPr>
      <cdr:style>
        <a:lnRef xmlns:a="http://schemas.openxmlformats.org/drawingml/2006/main" idx="1">
          <a:schemeClr val="accent1"/>
        </a:lnRef>
        <a:fillRef xmlns:a="http://schemas.openxmlformats.org/drawingml/2006/main" idx="0">
          <a:schemeClr val="accent1"/>
        </a:fillRef>
        <a:effectRef xmlns:a="http://schemas.openxmlformats.org/drawingml/2006/main" idx="0">
          <a:schemeClr val="accent1"/>
        </a:effectRef>
        <a:fontRef xmlns:a="http://schemas.openxmlformats.org/drawingml/2006/main" idx="minor">
          <a:schemeClr val="tx1"/>
        </a:fontRef>
      </cdr:style>
    </cdr:cxnSp>
  </cdr:relSizeAnchor>
</c:userShape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49688" y="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pPr>
              <a:defRPr/>
            </a:pPr>
            <a:fld id="{55FDB509-A5B8-4659-A214-EF7A7F1FFB28}" type="datetimeFigureOut">
              <a:rPr lang="ru-RU"/>
              <a:pPr>
                <a:defRPr/>
              </a:pPr>
              <a:t>16.10.2020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917575" y="744538"/>
            <a:ext cx="4962525" cy="3722687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pPr lvl="0"/>
            <a:endParaRPr lang="ru-RU" noProof="0" smtClean="0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79450" y="4716463"/>
            <a:ext cx="5438775" cy="4467225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noProof="0" smtClean="0"/>
              <a:t>Образец текста</a:t>
            </a:r>
          </a:p>
          <a:p>
            <a:pPr lvl="1"/>
            <a:r>
              <a:rPr lang="ru-RU" noProof="0" smtClean="0"/>
              <a:t>Второй уровень</a:t>
            </a:r>
          </a:p>
          <a:p>
            <a:pPr lvl="2"/>
            <a:r>
              <a:rPr lang="ru-RU" noProof="0" smtClean="0"/>
              <a:t>Третий уровень</a:t>
            </a:r>
          </a:p>
          <a:p>
            <a:pPr lvl="3"/>
            <a:r>
              <a:rPr lang="ru-RU" noProof="0" smtClean="0"/>
              <a:t>Четвертый уровень</a:t>
            </a:r>
          </a:p>
          <a:p>
            <a:pPr lvl="4"/>
            <a:r>
              <a:rPr lang="ru-RU" noProof="0" smtClean="0"/>
              <a:t>Пятый уровень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49688" y="9429750"/>
            <a:ext cx="2946400" cy="496888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pPr>
              <a:defRPr/>
            </a:pPr>
            <a:fld id="{32617EAA-00BE-4BBE-BFED-488A8D97FD7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195175180"/>
      </p:ext>
    </p:extLst>
  </p:cSld>
  <p:clrMap bg1="lt1" tx1="dk1" bg2="lt2" tx2="dk2" accent1="accent1" accent2="accent2" accent3="accent3" accent4="accent4" accent5="accent5" accent6="accent6" hlink="hlink" folHlink="folHlink"/>
  <p:notesStyle>
    <a:lvl1pPr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rtl="0" eaLnBrk="0" fontAlgn="base" hangingPunct="0">
      <a:spcBef>
        <a:spcPct val="30000"/>
      </a:spcBef>
      <a:spcAft>
        <a:spcPct val="0"/>
      </a:spcAft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5842" name="Образ слайда 1"/>
          <p:cNvSpPr>
            <a:spLocks noGrp="1" noRot="1" noChangeAspect="1" noTextEdit="1"/>
          </p:cNvSpPr>
          <p:nvPr>
            <p:ph type="sldImg"/>
          </p:nvPr>
        </p:nvSpPr>
        <p:spPr bwMode="auto">
          <a:noFill/>
          <a:ln>
            <a:solidFill>
              <a:srgbClr val="000000"/>
            </a:solidFill>
            <a:miter lim="800000"/>
            <a:headEnd/>
            <a:tailEnd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sp>
      <p:sp>
        <p:nvSpPr>
          <p:cNvPr id="35843" name="Заметки 2"/>
          <p:cNvSpPr>
            <a:spLocks noGrp="1"/>
          </p:cNvSpPr>
          <p:nvPr>
            <p:ph type="body" idx="1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="t" anchorCtr="0" compatLnSpc="1">
            <a:prstTxWarp prst="textNoShape">
              <a:avLst/>
            </a:prstTxWarp>
          </a:bodyPr>
          <a:lstStyle/>
          <a:p>
            <a:pPr eaLnBrk="1" hangingPunct="1">
              <a:spcBef>
                <a:spcPct val="0"/>
              </a:spcBef>
            </a:pPr>
            <a:endParaRPr lang="ru-RU" smtClean="0"/>
          </a:p>
        </p:txBody>
      </p:sp>
      <p:sp>
        <p:nvSpPr>
          <p:cNvPr id="35844" name="Номер слайда 3"/>
          <p:cNvSpPr>
            <a:spLocks noGrp="1"/>
          </p:cNvSpPr>
          <p:nvPr>
            <p:ph type="sldNum" sz="quarter" idx="5"/>
          </p:nvPr>
        </p:nvSpPr>
        <p:spPr bwMode="auto"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square" numCol="1" anchorCtr="0" compatLnSpc="1">
            <a:prstTxWarp prst="textNoShape">
              <a:avLst/>
            </a:prstTxWarp>
          </a:bodyPr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eaLnBrk="1" hangingPunct="1"/>
            <a:fld id="{FFFDFCE6-D216-4C02-9C86-03E2123D91CE}" type="slidenum">
              <a:rPr lang="ru-RU" smtClean="0"/>
              <a:pPr eaLnBrk="1" hangingPunct="1"/>
              <a:t>24</a:t>
            </a:fld>
            <a:endParaRPr lang="ru-RU" smtClean="0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/>
            </a:lvl1pPr>
            <a:lvl2pPr marL="457200" indent="0" algn="ctr">
              <a:buNone/>
              <a:defRPr/>
            </a:lvl2pPr>
            <a:lvl3pPr marL="914400" indent="0" algn="ctr">
              <a:buNone/>
              <a:defRPr/>
            </a:lvl3pPr>
            <a:lvl4pPr marL="1371600" indent="0" algn="ctr">
              <a:buNone/>
              <a:defRPr/>
            </a:lvl4pPr>
            <a:lvl5pPr marL="1828800" indent="0" algn="ctr">
              <a:buNone/>
              <a:defRPr/>
            </a:lvl5pPr>
            <a:lvl6pPr marL="2286000" indent="0" algn="ctr">
              <a:buNone/>
              <a:defRPr/>
            </a:lvl6pPr>
            <a:lvl7pPr marL="2743200" indent="0" algn="ctr">
              <a:buNone/>
              <a:defRPr/>
            </a:lvl7pPr>
            <a:lvl8pPr marL="3200400" indent="0" algn="ctr">
              <a:buNone/>
              <a:defRPr/>
            </a:lvl8pPr>
            <a:lvl9pPr marL="3657600" indent="0" algn="ctr">
              <a:buNone/>
              <a:defRPr/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EDE3D189-6D40-4ACC-8DF9-6072628A66F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77199811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D83400C-0ED1-489B-A69F-1F719F75FC8C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43186177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/>
            </a:lvl1pPr>
            <a:lvl2pPr marL="457200" indent="0">
              <a:buNone/>
              <a:defRPr sz="1800"/>
            </a:lvl2pPr>
            <a:lvl3pPr marL="914400" indent="0">
              <a:buNone/>
              <a:defRPr sz="1600"/>
            </a:lvl3pPr>
            <a:lvl4pPr marL="1371600" indent="0">
              <a:buNone/>
              <a:defRPr sz="1400"/>
            </a:lvl4pPr>
            <a:lvl5pPr marL="1828800" indent="0">
              <a:buNone/>
              <a:defRPr sz="1400"/>
            </a:lvl5pPr>
            <a:lvl6pPr marL="2286000" indent="0">
              <a:buNone/>
              <a:defRPr sz="1400"/>
            </a:lvl6pPr>
            <a:lvl7pPr marL="2743200" indent="0">
              <a:buNone/>
              <a:defRPr sz="1400"/>
            </a:lvl7pPr>
            <a:lvl8pPr marL="3200400" indent="0">
              <a:buNone/>
              <a:defRPr sz="1400"/>
            </a:lvl8pPr>
            <a:lvl9pPr marL="3657600" indent="0">
              <a:buNone/>
              <a:defRPr sz="14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C6CE2CFA-CB40-4B27-BECD-7DB32FE04E1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256157660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B9FA7C9-20C7-4240-8A57-16BA7CB4353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850605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7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8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9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B63DD3CD-3A82-4A82-AFA8-E66B5F2A40E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870668229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1E9D8B3C-8279-4BF4-BE97-8B5392FB073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117916202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3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4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3E8D702-AB3B-409C-8FBE-A19C87EC688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4684488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FB274E6-4C37-45C8-92CC-933DF24461F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4516299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lvl="0"/>
            <a:endParaRPr lang="ru-RU" noProof="0" smtClean="0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7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E68B619-3484-4EF8-9BD4-50B45CC037C8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527655209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FED143FF-F250-4B16-9800-6D15263DF3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46459562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4DCE7E0B-779E-40E7-B619-43E6958B35A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30310772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type="tbl" preserve="1">
  <p:cSld name="Заголовок и таблиц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аблица 2"/>
          <p:cNvSpPr>
            <a:spLocks noGrp="1"/>
          </p:cNvSpPr>
          <p:nvPr>
            <p:ph type="tbl" idx="1"/>
          </p:nvPr>
        </p:nvSpPr>
        <p:spPr>
          <a:xfrm>
            <a:off x="457200" y="1600200"/>
            <a:ext cx="8229600" cy="4525963"/>
          </a:xfrm>
        </p:spPr>
        <p:txBody>
          <a:bodyPr/>
          <a:lstStyle/>
          <a:p>
            <a:pPr lvl="0"/>
            <a:endParaRPr lang="ru-RU" noProof="0" smtClean="0"/>
          </a:p>
        </p:txBody>
      </p:sp>
      <p:sp>
        <p:nvSpPr>
          <p:cNvPr id="4" name="Rectangle 4"/>
          <p:cNvSpPr>
            <a:spLocks noGrp="1" noChangeArrowheads="1"/>
          </p:cNvSpPr>
          <p:nvPr>
            <p:ph type="dt" sz="half" idx="10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5" name="Rectangle 5"/>
          <p:cNvSpPr>
            <a:spLocks noGrp="1" noChangeArrowheads="1"/>
          </p:cNvSpPr>
          <p:nvPr>
            <p:ph type="ftr" sz="quarter" idx="11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6" name="Rectangle 6"/>
          <p:cNvSpPr>
            <a:spLocks noGrp="1" noChangeArrowheads="1"/>
          </p:cNvSpPr>
          <p:nvPr>
            <p:ph type="sldNum" sz="quarter" idx="12"/>
          </p:nvPr>
        </p:nvSpPr>
        <p:spPr>
          <a:ln/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912B064E-1AB3-4BB6-BCF6-E5675D6A1DB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356144770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C000">
            <a:alpha val="34117"/>
          </a:srgb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6" name="Rectangle 2"/>
          <p:cNvSpPr>
            <a:spLocks noGrp="1" noChangeArrowheads="1"/>
          </p:cNvSpPr>
          <p:nvPr>
            <p:ph type="title"/>
          </p:nvPr>
        </p:nvSpPr>
        <p:spPr bwMode="auto"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заголовка</a:t>
            </a:r>
          </a:p>
        </p:txBody>
      </p:sp>
      <p:sp>
        <p:nvSpPr>
          <p:cNvPr id="1027" name="Rectangle 3"/>
          <p:cNvSpPr>
            <a:spLocks noGrp="1" noChangeArrowheads="1"/>
          </p:cNvSpPr>
          <p:nvPr>
            <p:ph type="body" idx="1"/>
          </p:nvPr>
        </p:nvSpPr>
        <p:spPr bwMode="auto">
          <a:xfrm>
            <a:off x="457200" y="1600200"/>
            <a:ext cx="8229600" cy="45259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</a:p>
        </p:txBody>
      </p:sp>
      <p:sp>
        <p:nvSpPr>
          <p:cNvPr id="146436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457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7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124200" y="6245225"/>
            <a:ext cx="2895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ctr">
              <a:defRPr sz="1400">
                <a:cs typeface="+mn-cs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46438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553200" y="6245225"/>
            <a:ext cx="2133600" cy="476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algn="r">
              <a:defRPr sz="1400">
                <a:cs typeface="+mn-cs"/>
              </a:defRPr>
            </a:lvl1pPr>
          </a:lstStyle>
          <a:p>
            <a:pPr>
              <a:defRPr/>
            </a:pPr>
            <a:fld id="{29AB1F1E-BD4F-4CA5-B3E9-32D70D256DC3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49" r:id="rId1"/>
    <p:sldLayoutId id="2147483750" r:id="rId2"/>
    <p:sldLayoutId id="2147483751" r:id="rId3"/>
    <p:sldLayoutId id="2147483752" r:id="rId4"/>
    <p:sldLayoutId id="2147483753" r:id="rId5"/>
    <p:sldLayoutId id="2147483754" r:id="rId6"/>
    <p:sldLayoutId id="2147483755" r:id="rId7"/>
    <p:sldLayoutId id="2147483756" r:id="rId8"/>
    <p:sldLayoutId id="2147483757" r:id="rId9"/>
    <p:sldLayoutId id="2147483758" r:id="rId10"/>
    <p:sldLayoutId id="2147483759" r:id="rId11"/>
    <p:sldLayoutId id="2147483760" r:id="rId12"/>
  </p:sldLayoutIdLst>
  <p:txStyles>
    <p:titleStyle>
      <a:lvl1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2"/>
          </a:solidFill>
          <a:latin typeface="Arial" charset="0"/>
        </a:defRPr>
      </a:lvl9pPr>
    </p:titleStyle>
    <p:bodyStyle>
      <a:lvl1pPr marL="342900" indent="-342900" algn="l" rtl="0" eaLnBrk="0" fontAlgn="base" hangingPunct="0">
        <a:spcBef>
          <a:spcPct val="20000"/>
        </a:spcBef>
        <a:spcAft>
          <a:spcPct val="0"/>
        </a:spcAft>
        <a:buChar char="•"/>
        <a:defRPr sz="3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rtl="0" eaLnBrk="0" fontAlgn="base" hangingPunct="0">
        <a:spcBef>
          <a:spcPct val="20000"/>
        </a:spcBef>
        <a:spcAft>
          <a:spcPct val="0"/>
        </a:spcAft>
        <a:buChar char="–"/>
        <a:defRPr sz="2800">
          <a:solidFill>
            <a:schemeClr val="tx1"/>
          </a:solidFill>
          <a:latin typeface="+mn-lt"/>
        </a:defRPr>
      </a:lvl2pPr>
      <a:lvl3pPr marL="1143000" indent="-228600" algn="l" rtl="0" eaLnBrk="0" fontAlgn="base" hangingPunct="0">
        <a:spcBef>
          <a:spcPct val="20000"/>
        </a:spcBef>
        <a:spcAft>
          <a:spcPct val="0"/>
        </a:spcAft>
        <a:buChar char="•"/>
        <a:defRPr sz="2400">
          <a:solidFill>
            <a:schemeClr val="tx1"/>
          </a:solidFill>
          <a:latin typeface="+mn-lt"/>
        </a:defRPr>
      </a:lvl3pPr>
      <a:lvl4pPr marL="1600200" indent="-228600" algn="l" rtl="0" eaLnBrk="0" fontAlgn="base" hangingPunct="0">
        <a:spcBef>
          <a:spcPct val="20000"/>
        </a:spcBef>
        <a:spcAft>
          <a:spcPct val="0"/>
        </a:spcAft>
        <a:buChar char="–"/>
        <a:defRPr sz="2000">
          <a:solidFill>
            <a:schemeClr val="tx1"/>
          </a:solidFill>
          <a:latin typeface="+mn-lt"/>
        </a:defRPr>
      </a:lvl4pPr>
      <a:lvl5pPr marL="2057400" indent="-228600" algn="l" rtl="0" eaLnBrk="0" fontAlgn="base" hangingPunct="0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5pPr>
      <a:lvl6pPr marL="25146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6pPr>
      <a:lvl7pPr marL="29718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7pPr>
      <a:lvl8pPr marL="34290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8pPr>
      <a:lvl9pPr marL="3886200" indent="-228600" algn="l" rtl="0" fontAlgn="base">
        <a:spcBef>
          <a:spcPct val="20000"/>
        </a:spcBef>
        <a:spcAft>
          <a:spcPct val="0"/>
        </a:spcAft>
        <a:buChar char="»"/>
        <a:defRPr sz="2000">
          <a:solidFill>
            <a:schemeClr val="tx1"/>
          </a:solidFill>
          <a:latin typeface="+mn-lt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2.xml"/><Relationship Id="rId6" Type="http://schemas.openxmlformats.org/officeDocument/2006/relationships/image" Target="../media/image5.jpeg"/><Relationship Id="rId5" Type="http://schemas.openxmlformats.org/officeDocument/2006/relationships/image" Target="../media/image4.jpeg"/><Relationship Id="rId4" Type="http://schemas.openxmlformats.org/officeDocument/2006/relationships/image" Target="../media/image3.jpeg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hyperlink" Target="garantf1://71837200.0/" TargetMode="External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2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chart" Target="../charts/chart2.xml"/><Relationship Id="rId1" Type="http://schemas.openxmlformats.org/officeDocument/2006/relationships/slideLayout" Target="../slideLayouts/slideLayout2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chart" Target="../charts/chart3.xml"/><Relationship Id="rId1" Type="http://schemas.openxmlformats.org/officeDocument/2006/relationships/slideLayout" Target="../slideLayouts/slideLayout2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chart" Target="../charts/chart4.xml"/><Relationship Id="rId1" Type="http://schemas.openxmlformats.org/officeDocument/2006/relationships/slideLayout" Target="../slideLayouts/slideLayout2.xml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2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chart" Target="../charts/chart6.xml"/><Relationship Id="rId1" Type="http://schemas.openxmlformats.org/officeDocument/2006/relationships/slideLayout" Target="../slideLayouts/slideLayout2.xml"/></Relationships>
</file>

<file path=ppt/slides/_rels/slide24.xml.rels><?xml version="1.0" encoding="UTF-8" standalone="yes"?>
<Relationships xmlns="http://schemas.openxmlformats.org/package/2006/relationships"><Relationship Id="rId3" Type="http://schemas.openxmlformats.org/officeDocument/2006/relationships/chart" Target="../charts/chart7.xml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2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2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9.xml"/><Relationship Id="rId2" Type="http://schemas.openxmlformats.org/officeDocument/2006/relationships/chart" Target="../charts/chart8.xml"/><Relationship Id="rId1" Type="http://schemas.openxmlformats.org/officeDocument/2006/relationships/slideLayout" Target="../slideLayouts/slideLayout2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52" descr="675917478"/>
          <p:cNvPicPr>
            <a:picLocks noGrp="1" noChangeAspect="1" noChangeArrowheads="1"/>
          </p:cNvPicPr>
          <p:nvPr>
            <p:ph type="tbl" idx="1"/>
          </p:nvPr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-188913"/>
            <a:ext cx="9144000" cy="7046913"/>
          </a:xfrm>
        </p:spPr>
      </p:pic>
      <p:pic>
        <p:nvPicPr>
          <p:cNvPr id="2051" name="Picture 53" descr="081313_021891647419"/>
          <p:cNvPicPr>
            <a:picLocks noGrp="1" noChangeAspect="1" noChangeArrowheads="1"/>
          </p:cNvPicPr>
          <p:nvPr>
            <p:ph sz="quarter" idx="4294967295"/>
          </p:nvPr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214313" y="0"/>
            <a:ext cx="3424237" cy="2049463"/>
          </a:xfrm>
        </p:spPr>
      </p:pic>
      <p:pic>
        <p:nvPicPr>
          <p:cNvPr id="2052" name="Picture 56" descr="12"/>
          <p:cNvPicPr>
            <a:picLocks noChangeAspect="1" noChangeArrowheads="1"/>
          </p:cNvPicPr>
          <p:nvPr/>
        </p:nvPicPr>
        <p:blipFill>
          <a:blip r:embed="rId4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79388" y="3860800"/>
            <a:ext cx="1941512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3" name="Picture 57" descr="68204627"/>
          <p:cNvPicPr>
            <a:picLocks noChangeAspect="1" noChangeArrowheads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688" y="3933825"/>
            <a:ext cx="2452687" cy="2060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pic>
        <p:nvPicPr>
          <p:cNvPr id="2054" name="Picture 58" descr="image65690478"/>
          <p:cNvPicPr>
            <a:picLocks noChangeAspect="1" noChangeArrowheads="1"/>
          </p:cNvPicPr>
          <p:nvPr/>
        </p:nvPicPr>
        <p:blipFill>
          <a:blip r:embed="rId6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929313" y="0"/>
            <a:ext cx="2978150" cy="19748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2055" name="Rectangle 2"/>
          <p:cNvSpPr>
            <a:spLocks noGrp="1" noChangeArrowheads="1"/>
          </p:cNvSpPr>
          <p:nvPr>
            <p:ph type="title"/>
          </p:nvPr>
        </p:nvSpPr>
        <p:spPr>
          <a:xfrm>
            <a:off x="323850" y="2276475"/>
            <a:ext cx="8229600" cy="1143000"/>
          </a:xfrm>
        </p:spPr>
        <p:txBody>
          <a:bodyPr/>
          <a:lstStyle/>
          <a:p>
            <a:pPr eaLnBrk="1" hangingPunct="1"/>
            <a:r>
              <a:rPr lang="ru-RU" smtClean="0">
                <a:solidFill>
                  <a:schemeClr val="bg1"/>
                </a:solidFill>
                <a:latin typeface="Arial Black" pitchFamily="34" charset="0"/>
              </a:rPr>
              <a:t>БЮДЖЕТ ДЛЯ ГРАЖДАН</a:t>
            </a:r>
          </a:p>
        </p:txBody>
      </p:sp>
      <p:sp>
        <p:nvSpPr>
          <p:cNvPr id="2056" name="Rectangle 59"/>
          <p:cNvSpPr>
            <a:spLocks noChangeArrowheads="1"/>
          </p:cNvSpPr>
          <p:nvPr/>
        </p:nvSpPr>
        <p:spPr bwMode="auto">
          <a:xfrm>
            <a:off x="468313" y="5715000"/>
            <a:ext cx="8229600" cy="1143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b="1" dirty="0">
                <a:solidFill>
                  <a:schemeClr val="bg1"/>
                </a:solidFill>
              </a:rPr>
              <a:t>Разработан на основании </a:t>
            </a:r>
            <a:r>
              <a:rPr lang="ru-RU" b="1" dirty="0" smtClean="0">
                <a:solidFill>
                  <a:schemeClr val="bg1"/>
                </a:solidFill>
              </a:rPr>
              <a:t>проекта решения </a:t>
            </a:r>
            <a:r>
              <a:rPr lang="ru-RU" b="1" dirty="0">
                <a:solidFill>
                  <a:schemeClr val="bg1"/>
                </a:solidFill>
              </a:rPr>
              <a:t>Совета депутатов </a:t>
            </a:r>
            <a:r>
              <a:rPr lang="ru-RU" b="1" dirty="0" err="1">
                <a:solidFill>
                  <a:schemeClr val="bg1"/>
                </a:solidFill>
              </a:rPr>
              <a:t>Лямбирского</a:t>
            </a:r>
            <a:r>
              <a:rPr lang="ru-RU" b="1" dirty="0">
                <a:solidFill>
                  <a:schemeClr val="bg1"/>
                </a:solidFill>
              </a:rPr>
              <a:t> муниципального района «О бюджете </a:t>
            </a:r>
            <a:r>
              <a:rPr lang="ru-RU" b="1" dirty="0" err="1">
                <a:solidFill>
                  <a:schemeClr val="bg1"/>
                </a:solidFill>
              </a:rPr>
              <a:t>Лямбирского</a:t>
            </a:r>
            <a:r>
              <a:rPr lang="ru-RU" b="1" dirty="0">
                <a:solidFill>
                  <a:schemeClr val="bg1"/>
                </a:solidFill>
              </a:rPr>
              <a:t> муниципального района на 2020 год и на плановый период 20</a:t>
            </a:r>
            <a:r>
              <a:rPr lang="en-US" b="1" dirty="0">
                <a:solidFill>
                  <a:schemeClr val="bg1"/>
                </a:solidFill>
              </a:rPr>
              <a:t>2</a:t>
            </a:r>
            <a:r>
              <a:rPr lang="ru-RU" b="1" dirty="0">
                <a:solidFill>
                  <a:schemeClr val="bg1"/>
                </a:solidFill>
              </a:rPr>
              <a:t>1 и 2022 годов»</a:t>
            </a:r>
          </a:p>
        </p:txBody>
      </p:sp>
    </p:spTree>
  </p:cSld>
  <p:clrMapOvr>
    <a:masterClrMapping/>
  </p:clrMapOvr>
  <p:transition/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4" name="Rectangle 5"/>
          <p:cNvSpPr>
            <a:spLocks noGrp="1" noChangeArrowheads="1"/>
          </p:cNvSpPr>
          <p:nvPr>
            <p:ph type="subTitle" idx="1"/>
          </p:nvPr>
        </p:nvSpPr>
        <p:spPr>
          <a:xfrm>
            <a:off x="2843213" y="0"/>
            <a:ext cx="6192837" cy="6858000"/>
          </a:xfrm>
        </p:spPr>
        <p:txBody>
          <a:bodyPr/>
          <a:lstStyle/>
          <a:p>
            <a:pPr eaLnBrk="1" hangingPunct="1">
              <a:lnSpc>
                <a:spcPct val="80000"/>
              </a:lnSpc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</a:pPr>
            <a:endParaRPr lang="ru-RU" sz="1600" i="1" dirty="0" smtClean="0"/>
          </a:p>
          <a:p>
            <a:pPr eaLnBrk="1" hangingPunct="1">
              <a:lnSpc>
                <a:spcPct val="80000"/>
              </a:lnSpc>
            </a:pPr>
            <a:r>
              <a:rPr lang="ru-RU" sz="1600" i="1" dirty="0" smtClean="0"/>
              <a:t>Дорогие друзья!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dirty="0" smtClean="0"/>
              <a:t>       Разрешите представить Вашему вниманию бюджет </a:t>
            </a:r>
            <a:r>
              <a:rPr lang="ru-RU" sz="1600" i="1" dirty="0" err="1" smtClean="0"/>
              <a:t>Лямбирского</a:t>
            </a:r>
            <a:r>
              <a:rPr lang="ru-RU" sz="1600" i="1" dirty="0" smtClean="0"/>
              <a:t> муниципального района для граждан.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dirty="0" smtClean="0"/>
              <a:t>       Мы полностью поддерживаем те положительные изменения, которые происходят в нашем государстве по обеспечению публичности и открытости деятельности органов исполнительной власти и местного самоуправления. 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dirty="0" smtClean="0"/>
              <a:t>     «Бюджет для граждан» обеспечивает открытость и прозрачность информации для активных и неравнодушных жителей </a:t>
            </a:r>
            <a:r>
              <a:rPr lang="ru-RU" sz="1600" i="1" dirty="0" err="1" smtClean="0"/>
              <a:t>Лямбирского</a:t>
            </a:r>
            <a:r>
              <a:rPr lang="ru-RU" sz="1600" i="1" dirty="0" smtClean="0"/>
              <a:t> муниципального района. Бюджет – это прежде всего деньги налогоплательщиков, а значит, каждого из Вас. Именно поэтому необходимо, чтобы жители района не просто знали, в каком направлении расходуются средства, но понимали процесс составления и исполнения бюджета </a:t>
            </a:r>
            <a:r>
              <a:rPr lang="ru-RU" sz="1600" i="1" dirty="0" err="1" smtClean="0"/>
              <a:t>Лямбирского</a:t>
            </a:r>
            <a:r>
              <a:rPr lang="ru-RU" sz="1600" i="1" dirty="0" smtClean="0"/>
              <a:t> муниципального района. Ваши заинтересованность, участие и требовательность – это основа конструктивного взаимодействия, цель которого – эффективное расходование бюджетных средств для решения наиболее острых проблем и дальнейшего развития района.</a:t>
            </a:r>
          </a:p>
          <a:p>
            <a:pPr algn="l" eaLnBrk="1" hangingPunct="1">
              <a:lnSpc>
                <a:spcPct val="80000"/>
              </a:lnSpc>
            </a:pPr>
            <a:r>
              <a:rPr lang="ru-RU" sz="1600" i="1" dirty="0" smtClean="0"/>
              <a:t>     «Бюджет для граждан» нацелен на получение обратной связи от граждан, которым интересны современные проблемы муниципальных финансов в </a:t>
            </a:r>
            <a:r>
              <a:rPr lang="ru-RU" sz="1600" i="1" dirty="0" err="1" smtClean="0"/>
              <a:t>Лямбирском</a:t>
            </a:r>
            <a:r>
              <a:rPr lang="ru-RU" sz="1600" i="1" dirty="0" smtClean="0"/>
              <a:t> муниципальном  районе.</a:t>
            </a:r>
          </a:p>
          <a:p>
            <a:pPr algn="l" eaLnBrk="1" hangingPunct="1">
              <a:lnSpc>
                <a:spcPct val="80000"/>
              </a:lnSpc>
            </a:pPr>
            <a:endParaRPr lang="ru-RU" sz="1600" i="1" dirty="0" smtClean="0"/>
          </a:p>
          <a:p>
            <a:pPr algn="l" eaLnBrk="1" hangingPunct="1">
              <a:lnSpc>
                <a:spcPct val="80000"/>
              </a:lnSpc>
            </a:pPr>
            <a:r>
              <a:rPr lang="ru-RU" sz="1600" dirty="0" smtClean="0"/>
              <a:t>С уважением, Ю.И. Голов -  Глава </a:t>
            </a:r>
            <a:r>
              <a:rPr lang="ru-RU" sz="1600" dirty="0" err="1" smtClean="0"/>
              <a:t>Лямбирского</a:t>
            </a:r>
            <a:r>
              <a:rPr lang="ru-RU" sz="1600" dirty="0" smtClean="0"/>
              <a:t> муниципального района.</a:t>
            </a:r>
          </a:p>
        </p:txBody>
      </p:sp>
      <p:pic>
        <p:nvPicPr>
          <p:cNvPr id="3075" name="Рисунок 1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07950" y="115888"/>
            <a:ext cx="2644775" cy="29384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  <p:transition/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098" name="Rectangle 10"/>
          <p:cNvSpPr>
            <a:spLocks noGrp="1" noChangeArrowheads="1"/>
          </p:cNvSpPr>
          <p:nvPr>
            <p:ph type="subTitle" idx="1"/>
          </p:nvPr>
        </p:nvSpPr>
        <p:spPr>
          <a:xfrm>
            <a:off x="0" y="0"/>
            <a:ext cx="9144000" cy="6858000"/>
          </a:xfrm>
        </p:spPr>
        <p:txBody>
          <a:bodyPr/>
          <a:lstStyle/>
          <a:p>
            <a:pPr eaLnBrk="1" hangingPunct="1"/>
            <a:endParaRPr lang="ru-RU" sz="1400" smtClean="0"/>
          </a:p>
          <a:p>
            <a:pPr eaLnBrk="1" hangingPunct="1"/>
            <a:endParaRPr lang="ru-RU" sz="1400" smtClean="0"/>
          </a:p>
          <a:p>
            <a:pPr eaLnBrk="1" hangingPunct="1"/>
            <a:r>
              <a:rPr lang="ru-RU" sz="2800" i="1" smtClean="0"/>
              <a:t> «Бюджет для граждан» познакомит Вас с положениями основного финансового документа – бюджета Лямбирского муниципального района на 2020 год и на плановый период 2021 и 2022 годов. </a:t>
            </a:r>
          </a:p>
          <a:p>
            <a:pPr eaLnBrk="1" hangingPunct="1"/>
            <a:r>
              <a:rPr lang="ru-RU" sz="2800" i="1" smtClean="0"/>
              <a:t>Бюджет для граждан — это упрощенная версия бюджетного документа в доступном для граждан формате, создан для обеспечения открытости и прозрачности бюджета и бюджетного процесса для населения. </a:t>
            </a:r>
          </a:p>
          <a:p>
            <a:pPr eaLnBrk="1" hangingPunct="1"/>
            <a:r>
              <a:rPr lang="ru-RU" sz="2800" i="1" smtClean="0"/>
              <a:t>Надеемся, что представление бюджета в понятной для жителей форме повысит уровень общественного участия граждан в бюджетном процессе.</a:t>
            </a:r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122" name="Rectangle 2"/>
          <p:cNvSpPr>
            <a:spLocks noGrp="1" noChangeArrowheads="1"/>
          </p:cNvSpPr>
          <p:nvPr>
            <p:ph type="title"/>
          </p:nvPr>
        </p:nvSpPr>
        <p:spPr>
          <a:xfrm>
            <a:off x="0" y="1773238"/>
            <a:ext cx="1655763" cy="719137"/>
          </a:xfrm>
        </p:spPr>
        <p:txBody>
          <a:bodyPr/>
          <a:lstStyle/>
          <a:p>
            <a:pPr eaLnBrk="1" hangingPunct="1"/>
            <a:r>
              <a:rPr lang="ru-RU" sz="1400" b="1" smtClean="0"/>
              <a:t>33732 чел.</a:t>
            </a:r>
            <a:br>
              <a:rPr lang="ru-RU" sz="1400" b="1" smtClean="0"/>
            </a:br>
            <a:r>
              <a:rPr lang="ru-RU" sz="1200" b="1" smtClean="0"/>
              <a:t>Численность населения</a:t>
            </a:r>
            <a:br>
              <a:rPr lang="ru-RU" sz="1200" b="1" smtClean="0"/>
            </a:br>
            <a:r>
              <a:rPr lang="ru-RU" sz="1200" b="1" smtClean="0"/>
              <a:t>(среднегодовая)</a:t>
            </a:r>
          </a:p>
        </p:txBody>
      </p:sp>
      <p:sp>
        <p:nvSpPr>
          <p:cNvPr id="5123" name="Rectangle 5"/>
          <p:cNvSpPr>
            <a:spLocks noChangeArrowheads="1"/>
          </p:cNvSpPr>
          <p:nvPr/>
        </p:nvSpPr>
        <p:spPr bwMode="auto">
          <a:xfrm>
            <a:off x="0" y="3284538"/>
            <a:ext cx="1657350" cy="5746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0,5 </a:t>
            </a:r>
            <a:r>
              <a:rPr lang="en-US" sz="1400" b="1">
                <a:solidFill>
                  <a:schemeClr val="tx2"/>
                </a:solidFill>
              </a:rPr>
              <a:t>%</a:t>
            </a:r>
            <a:r>
              <a:rPr lang="en-US" sz="1200">
                <a:solidFill>
                  <a:schemeClr val="tx2"/>
                </a:solidFill>
              </a:rPr>
              <a:t> - </a:t>
            </a:r>
            <a:r>
              <a:rPr lang="ru-RU" sz="1200" b="1">
                <a:solidFill>
                  <a:schemeClr val="tx2"/>
                </a:solidFill>
              </a:rPr>
              <a:t>Уровень безработицы</a:t>
            </a:r>
          </a:p>
        </p:txBody>
      </p:sp>
      <p:sp>
        <p:nvSpPr>
          <p:cNvPr id="5124" name="Rectangle 6"/>
          <p:cNvSpPr>
            <a:spLocks noChangeArrowheads="1"/>
          </p:cNvSpPr>
          <p:nvPr/>
        </p:nvSpPr>
        <p:spPr bwMode="auto">
          <a:xfrm>
            <a:off x="0" y="4941888"/>
            <a:ext cx="1655763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1 287,1 млрд.</a:t>
            </a:r>
            <a:r>
              <a:rPr lang="ru-RU" sz="1200" b="1">
                <a:solidFill>
                  <a:schemeClr val="tx2"/>
                </a:solidFill>
              </a:rPr>
              <a:t>руб.</a:t>
            </a:r>
            <a:r>
              <a:rPr lang="ru-RU" sz="1200">
                <a:solidFill>
                  <a:schemeClr val="tx2"/>
                </a:solidFill>
              </a:rPr>
              <a:t> </a:t>
            </a:r>
            <a:r>
              <a:rPr lang="ru-RU" sz="1200" b="1">
                <a:solidFill>
                  <a:schemeClr val="tx2"/>
                </a:solidFill>
              </a:rPr>
              <a:t>Инвестиции в основной капитал</a:t>
            </a:r>
          </a:p>
          <a:p>
            <a:pPr algn="ctr"/>
            <a:r>
              <a:rPr lang="ru-RU" sz="1200" b="1">
                <a:solidFill>
                  <a:schemeClr val="tx2"/>
                </a:solidFill>
              </a:rPr>
              <a:t>(за исключением бюджетных средств )</a:t>
            </a:r>
          </a:p>
        </p:txBody>
      </p:sp>
      <p:pic>
        <p:nvPicPr>
          <p:cNvPr id="5125" name="Picture 9" descr="picture1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47813" y="1757363"/>
            <a:ext cx="6119812" cy="4767262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26" name="Rectangle 11"/>
          <p:cNvSpPr>
            <a:spLocks noChangeArrowheads="1"/>
          </p:cNvSpPr>
          <p:nvPr/>
        </p:nvSpPr>
        <p:spPr bwMode="auto">
          <a:xfrm>
            <a:off x="107950" y="188913"/>
            <a:ext cx="8820150" cy="71913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2800" b="1">
                <a:solidFill>
                  <a:schemeClr val="tx2"/>
                </a:solidFill>
              </a:rPr>
              <a:t>Лямбирский муниципальный район в 2020 году</a:t>
            </a:r>
            <a:endParaRPr lang="ru-RU" sz="2800">
              <a:solidFill>
                <a:schemeClr val="tx2"/>
              </a:solidFill>
            </a:endParaRPr>
          </a:p>
        </p:txBody>
      </p:sp>
      <p:sp>
        <p:nvSpPr>
          <p:cNvPr id="5127" name="Rectangle 7"/>
          <p:cNvSpPr>
            <a:spLocks noChangeArrowheads="1"/>
          </p:cNvSpPr>
          <p:nvPr/>
        </p:nvSpPr>
        <p:spPr bwMode="auto">
          <a:xfrm>
            <a:off x="7643813" y="4286250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35339,2 руб.</a:t>
            </a:r>
            <a:br>
              <a:rPr lang="ru-RU" sz="1400" b="1">
                <a:solidFill>
                  <a:schemeClr val="tx2"/>
                </a:solidFill>
              </a:rPr>
            </a:br>
            <a:r>
              <a:rPr lang="ru-RU" sz="1200" b="1">
                <a:solidFill>
                  <a:schemeClr val="tx2"/>
                </a:solidFill>
              </a:rPr>
              <a:t>Среднемесячная номинальная заработная плата</a:t>
            </a:r>
          </a:p>
        </p:txBody>
      </p:sp>
      <p:sp>
        <p:nvSpPr>
          <p:cNvPr id="5128" name="Rectangle 13"/>
          <p:cNvSpPr>
            <a:spLocks noChangeArrowheads="1"/>
          </p:cNvSpPr>
          <p:nvPr/>
        </p:nvSpPr>
        <p:spPr bwMode="auto">
          <a:xfrm>
            <a:off x="7596188" y="2565400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chemeClr val="tx2"/>
                </a:solidFill>
              </a:rPr>
              <a:t>103,35</a:t>
            </a:r>
            <a:r>
              <a:rPr lang="en-US" sz="1400" b="1">
                <a:solidFill>
                  <a:schemeClr val="tx2"/>
                </a:solidFill>
              </a:rPr>
              <a:t>%</a:t>
            </a:r>
            <a:r>
              <a:rPr lang="ru-RU" sz="1200" b="1">
                <a:solidFill>
                  <a:schemeClr val="tx2"/>
                </a:solidFill>
              </a:rPr>
              <a:t/>
            </a:r>
            <a:br>
              <a:rPr lang="ru-RU" sz="1200" b="1">
                <a:solidFill>
                  <a:schemeClr val="tx2"/>
                </a:solidFill>
              </a:rPr>
            </a:br>
            <a:r>
              <a:rPr lang="ru-RU" sz="1200" b="1">
                <a:solidFill>
                  <a:schemeClr val="tx2"/>
                </a:solidFill>
              </a:rPr>
              <a:t>Индекс потребительских </a:t>
            </a:r>
            <a:br>
              <a:rPr lang="ru-RU" sz="1200" b="1">
                <a:solidFill>
                  <a:schemeClr val="tx2"/>
                </a:solidFill>
              </a:rPr>
            </a:br>
            <a:r>
              <a:rPr lang="ru-RU" sz="1200" b="1">
                <a:solidFill>
                  <a:schemeClr val="tx2"/>
                </a:solidFill>
              </a:rPr>
              <a:t>цен </a:t>
            </a:r>
            <a:endParaRPr lang="ru-RU" sz="1200">
              <a:solidFill>
                <a:schemeClr val="tx2"/>
              </a:solidFill>
            </a:endParaRPr>
          </a:p>
        </p:txBody>
      </p:sp>
      <p:pic>
        <p:nvPicPr>
          <p:cNvPr id="5129" name="Picture 2"/>
          <p:cNvPicPr>
            <a:picLocks noGrp="1" noChangeAspect="1" noChangeArrowheads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571625" y="1785938"/>
            <a:ext cx="6119813" cy="47148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5130" name="Rectangle 8"/>
          <p:cNvSpPr>
            <a:spLocks noChangeArrowheads="1"/>
          </p:cNvSpPr>
          <p:nvPr/>
        </p:nvSpPr>
        <p:spPr bwMode="auto">
          <a:xfrm>
            <a:off x="5500688" y="2286000"/>
            <a:ext cx="1655762" cy="7191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pPr algn="ctr"/>
            <a:r>
              <a:rPr lang="ru-RU" sz="1400" b="1">
                <a:solidFill>
                  <a:srgbClr val="C00000"/>
                </a:solidFill>
              </a:rPr>
              <a:t>14 </a:t>
            </a:r>
            <a:r>
              <a:rPr lang="ru-RU" sz="1400">
                <a:solidFill>
                  <a:srgbClr val="C00000"/>
                </a:solidFill>
              </a:rPr>
              <a:t>сельских поселений , </a:t>
            </a:r>
            <a:r>
              <a:rPr lang="ru-RU" sz="1400" b="1">
                <a:solidFill>
                  <a:srgbClr val="C00000"/>
                </a:solidFill>
              </a:rPr>
              <a:t>70 </a:t>
            </a:r>
            <a:r>
              <a:rPr lang="ru-RU" sz="1400">
                <a:solidFill>
                  <a:srgbClr val="C00000"/>
                </a:solidFill>
              </a:rPr>
              <a:t>населенных пунктов</a:t>
            </a:r>
          </a:p>
        </p:txBody>
      </p:sp>
    </p:spTree>
  </p:cSld>
  <p:clrMapOvr>
    <a:masterClrMapping/>
  </p:clrMapOvr>
  <p:transition/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146" name="Rectangle 2"/>
          <p:cNvSpPr>
            <a:spLocks noGrp="1" noChangeArrowheads="1"/>
          </p:cNvSpPr>
          <p:nvPr>
            <p:ph type="title"/>
          </p:nvPr>
        </p:nvSpPr>
        <p:spPr/>
        <p:txBody>
          <a:bodyPr/>
          <a:lstStyle/>
          <a:p>
            <a:pPr eaLnBrk="1" hangingPunct="1"/>
            <a:r>
              <a:rPr lang="ru-RU" sz="2600" b="1" smtClean="0"/>
              <a:t>Лямбирский муниципальный район в составе Республики Мордовия  ( итоги 2019 года )</a:t>
            </a:r>
          </a:p>
        </p:txBody>
      </p:sp>
      <p:pic>
        <p:nvPicPr>
          <p:cNvPr id="6147" name="Picture 4" descr="021613_012953867367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348038" y="1916113"/>
            <a:ext cx="5568950" cy="34575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6148" name="Rectangle 5"/>
          <p:cNvSpPr>
            <a:spLocks noChangeArrowheads="1"/>
          </p:cNvSpPr>
          <p:nvPr/>
        </p:nvSpPr>
        <p:spPr bwMode="auto">
          <a:xfrm>
            <a:off x="107950" y="1628775"/>
            <a:ext cx="3321050" cy="367188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/>
          <a:p>
            <a:endParaRPr lang="ru-RU" b="1" i="1">
              <a:solidFill>
                <a:schemeClr val="tx2"/>
              </a:solidFill>
            </a:endParaRPr>
          </a:p>
          <a:p>
            <a:endParaRPr lang="ru-RU" b="1" i="1">
              <a:solidFill>
                <a:schemeClr val="tx2"/>
              </a:solidFill>
            </a:endParaRPr>
          </a:p>
          <a:p>
            <a:endParaRPr lang="ru-RU" b="1" i="1">
              <a:solidFill>
                <a:schemeClr val="tx2"/>
              </a:solidFill>
            </a:endParaRPr>
          </a:p>
          <a:p>
            <a:pPr algn="ctr"/>
            <a:endParaRPr lang="ru-RU" b="1" i="1">
              <a:solidFill>
                <a:schemeClr val="tx2"/>
              </a:solidFill>
            </a:endParaRPr>
          </a:p>
          <a:p>
            <a:pPr algn="ctr"/>
            <a:r>
              <a:rPr lang="ru-RU" b="1" i="1">
                <a:solidFill>
                  <a:schemeClr val="tx2"/>
                </a:solidFill>
              </a:rPr>
              <a:t>1 место</a:t>
            </a:r>
            <a:r>
              <a:rPr lang="ru-RU">
                <a:solidFill>
                  <a:schemeClr val="tx2"/>
                </a:solidFill>
              </a:rPr>
              <a:t> – Диплом 1-ой степени за эффективное ведение сельскохозяйственное производства в 2019 году.</a:t>
            </a:r>
          </a:p>
          <a:p>
            <a:pPr algn="ctr"/>
            <a:r>
              <a:rPr lang="ru-RU">
                <a:solidFill>
                  <a:schemeClr val="tx2"/>
                </a:solidFill>
              </a:rPr>
              <a:t/>
            </a:r>
            <a:br>
              <a:rPr lang="ru-RU">
                <a:solidFill>
                  <a:schemeClr val="tx2"/>
                </a:solidFill>
              </a:rPr>
            </a:br>
            <a:endParaRPr lang="ru-RU">
              <a:solidFill>
                <a:schemeClr val="tx2"/>
              </a:solidFill>
            </a:endParaRPr>
          </a:p>
          <a:p>
            <a:endParaRPr lang="ru-RU">
              <a:solidFill>
                <a:schemeClr val="tx2"/>
              </a:solidFill>
            </a:endParaRPr>
          </a:p>
          <a:p>
            <a:r>
              <a:rPr lang="ru-RU">
                <a:solidFill>
                  <a:schemeClr val="tx2"/>
                </a:solidFill>
              </a:rPr>
              <a:t/>
            </a:r>
            <a:br>
              <a:rPr lang="ru-RU">
                <a:solidFill>
                  <a:schemeClr val="tx2"/>
                </a:solidFill>
              </a:rPr>
            </a:br>
            <a:endParaRPr lang="ru-RU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/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0" name="Picture 4" descr="1 - 0007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194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endParaRPr lang="ru-RU" smtClean="0"/>
          </a:p>
        </p:txBody>
      </p:sp>
      <p:pic>
        <p:nvPicPr>
          <p:cNvPr id="8195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9525" y="-9525"/>
            <a:ext cx="9163050" cy="68770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5" descr="1 - 0008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0" y="0"/>
            <a:ext cx="9144000" cy="68580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C:\Documents and Settings\Rean\Рабочий стол\бюджет для граждан\27\1 - 0009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6" name="Picture 3" descr="C:\Documents and Settings\Rean\Рабочий стол\бюджет для граждан\27\1 - 0010.jpg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>
          <a:xfrm>
            <a:off x="0" y="0"/>
            <a:ext cx="9144000" cy="6858000"/>
          </a:xfrm>
        </p:spPr>
      </p:pic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290" name="Содержимое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smtClean="0"/>
              <a:t>Прогнозе социально-экономического развития </a:t>
            </a:r>
            <a:r>
              <a:rPr lang="ru-RU" sz="1800" smtClean="0"/>
              <a:t>Лямбирского муниципального района</a:t>
            </a:r>
            <a:r>
              <a:rPr lang="ru-RU" sz="1800" b="1" smtClean="0"/>
              <a:t> </a:t>
            </a:r>
            <a:r>
              <a:rPr lang="ru-RU" sz="1800" smtClean="0"/>
              <a:t>Республики Мордовия (разрабатывает Экономическое управление Администрации Лямбирского муниципального района Республики Мордовия)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z="1800" smtClean="0"/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smtClean="0"/>
              <a:t>Основных направлениях бюджетной и налоговой политики </a:t>
            </a:r>
            <a:r>
              <a:rPr lang="ru-RU" sz="1800" smtClean="0"/>
              <a:t>Лямбирского муниципального района Республики Мордовия (разрабатывает Финансовое управление Администрации Лямбирского муниципального района Республики Мордовия)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z="1800" b="1" smtClean="0"/>
          </a:p>
          <a:p>
            <a:pPr marL="365125" indent="-365125" algn="just">
              <a:tabLst>
                <a:tab pos="341313" algn="l"/>
                <a:tab pos="7651750" algn="l"/>
              </a:tabLst>
            </a:pPr>
            <a:r>
              <a:rPr lang="ru-RU" sz="1800" b="1" smtClean="0"/>
              <a:t>Муниципальных программах </a:t>
            </a:r>
            <a:r>
              <a:rPr lang="ru-RU" sz="1800" smtClean="0"/>
              <a:t>(проектах муниципальных программ, проектах изменений указанных программ) – разрабатывают управления и отделы Администрации Лямбирского муниципального района Республики Мордовия. </a:t>
            </a:r>
          </a:p>
          <a:p>
            <a:pPr marL="365125" indent="-365125">
              <a:tabLst>
                <a:tab pos="341313" algn="l"/>
                <a:tab pos="7651750" algn="l"/>
              </a:tabLst>
            </a:pPr>
            <a:endParaRPr lang="ru-RU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928662" y="142852"/>
            <a:ext cx="7215238" cy="1357322"/>
          </a:xfrm>
          <a:prstGeom prst="roundRect">
            <a:avLst/>
          </a:prstGeom>
          <a:solidFill>
            <a:srgbClr val="FFC000">
              <a:alpha val="42000"/>
            </a:srgbClr>
          </a:solidFill>
          <a:ln>
            <a:solidFill>
              <a:srgbClr val="921616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</a:rPr>
              <a:t>Составление проекта бюджета основывается на:</a:t>
            </a:r>
          </a:p>
          <a:p>
            <a:pPr algn="ctr">
              <a:defRPr/>
            </a:pPr>
            <a:endParaRPr lang="ru-RU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31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800" smtClean="0">
                <a:solidFill>
                  <a:srgbClr val="0000CC"/>
                </a:solidFill>
              </a:rPr>
              <a:t>Основные направления бюджетной политики на 2016 и плановый период 2017-2018 годов </a:t>
            </a:r>
          </a:p>
        </p:txBody>
      </p:sp>
      <p:sp>
        <p:nvSpPr>
          <p:cNvPr id="13315" name="Содержимое 3"/>
          <p:cNvSpPr>
            <a:spLocks noGrp="1"/>
          </p:cNvSpPr>
          <p:nvPr>
            <p:ph idx="1"/>
          </p:nvPr>
        </p:nvSpPr>
        <p:spPr>
          <a:xfrm>
            <a:off x="285750" y="1600200"/>
            <a:ext cx="8643938" cy="5257800"/>
          </a:xfrm>
        </p:spPr>
        <p:txBody>
          <a:bodyPr/>
          <a:lstStyle/>
          <a:p>
            <a:pPr indent="0" algn="just">
              <a:buFontTx/>
              <a:buNone/>
            </a:pPr>
            <a:r>
              <a:rPr lang="ru-RU" sz="2000" dirty="0" smtClean="0"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Обеспечение долгосрочной сбалансированности и финансовой устойчивости бюджета района.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Построение гибкой и комплексной системы управления бюджетными расходами, увязанной с формированием муниципальных программ района на проектных принципах управления и обеспечивающей реализацию </a:t>
            </a:r>
            <a:r>
              <a:rPr lang="ru-RU" sz="1700" i="1" dirty="0" smtClean="0">
                <a:latin typeface="Times New Roman" pitchFamily="18" charset="0"/>
                <a:cs typeface="Times New Roman" pitchFamily="18" charset="0"/>
                <a:hlinkClick r:id="rId2"/>
              </a:rPr>
              <a:t>Указа</a:t>
            </a:r>
            <a:r>
              <a:rPr lang="ru-RU" sz="1700" i="1" dirty="0" smtClean="0">
                <a:latin typeface="Times New Roman" pitchFamily="18" charset="0"/>
                <a:cs typeface="Times New Roman" pitchFamily="18" charset="0"/>
              </a:rPr>
              <a:t> Президента Российской Федерации от 7 мая 2018 г. № 204 «О национальных целях и стратегических задачах развития Российской Федерации на период до 2024 года».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- Повышение эффективного расходования бюджетных средств, выявление и использование резервов для достижения планируемых результатов, сокращение неэффективных расходов.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Повышение эффективности финансовых взаимоотношений с бюджетами муниципальных образований в </a:t>
            </a:r>
            <a:r>
              <a:rPr lang="ru-RU" sz="1700" i="1" dirty="0" err="1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Лямбирском</a:t>
            </a: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 муниципальном районе.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Обеспечение прозрачности и публичности общественных финансов.</a:t>
            </a:r>
          </a:p>
          <a:p>
            <a:pPr indent="0" algn="just">
              <a:buFontTx/>
              <a:buNone/>
            </a:pPr>
            <a:r>
              <a:rPr lang="ru-RU" sz="1700" i="1" dirty="0" smtClean="0">
                <a:solidFill>
                  <a:srgbClr val="000000"/>
                </a:solidFill>
                <a:latin typeface="Times New Roman" pitchFamily="18" charset="0"/>
                <a:cs typeface="Times New Roman" pitchFamily="18" charset="0"/>
              </a:rPr>
              <a:t>- Повышение результативности и экономической эффективности финансового контроля и финансового аудита. </a:t>
            </a:r>
            <a:endParaRPr lang="ru-RU" sz="1700" i="1" dirty="0" smtClean="0">
              <a:solidFill>
                <a:srgbClr val="660033"/>
              </a:solidFill>
              <a:latin typeface="Times New Roman" pitchFamily="18" charset="0"/>
              <a:cs typeface="Times New Roman" pitchFamily="18" charset="0"/>
            </a:endParaRPr>
          </a:p>
          <a:p>
            <a:pPr indent="0">
              <a:buNone/>
            </a:pPr>
            <a:endParaRPr lang="ru-RU" sz="1400" dirty="0" smtClean="0"/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571500" y="285750"/>
            <a:ext cx="8143875" cy="1143000"/>
          </a:xfrm>
          <a:prstGeom prst="roundRect">
            <a:avLst/>
          </a:prstGeom>
          <a:solidFill>
            <a:srgbClr val="FFCC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2800" dirty="0">
                <a:solidFill>
                  <a:srgbClr val="0000CC"/>
                </a:solidFill>
              </a:rPr>
              <a:t>Основные направления бюджетной и налоговой политики на 2020 и плановый период 2021-2022 годов </a:t>
            </a:r>
            <a:endParaRPr lang="ru-RU" sz="280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338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i="1" smtClean="0">
                <a:solidFill>
                  <a:srgbClr val="0000CC"/>
                </a:solidFill>
                <a:latin typeface="Times New Roman" pitchFamily="18" charset="0"/>
                <a:cs typeface="AngsanaUPC" pitchFamily="18" charset="-34"/>
              </a:rPr>
              <a:t>Основные характеристики бюджета Лямбирского муниципального района в 2020 году (тыс.рублей)</a:t>
            </a:r>
          </a:p>
        </p:txBody>
      </p:sp>
      <p:graphicFrame>
        <p:nvGraphicFramePr>
          <p:cNvPr id="25642" name="Group 42"/>
          <p:cNvGraphicFramePr>
            <a:graphicFrameLocks noGrp="1"/>
          </p:cNvGraphicFramePr>
          <p:nvPr/>
        </p:nvGraphicFramePr>
        <p:xfrm>
          <a:off x="684213" y="1628775"/>
          <a:ext cx="7920037" cy="4244974"/>
        </p:xfrm>
        <a:graphic>
          <a:graphicData uri="http://schemas.openxmlformats.org/drawingml/2006/table">
            <a:tbl>
              <a:tblPr/>
              <a:tblGrid>
                <a:gridCol w="503237"/>
                <a:gridCol w="3241674"/>
                <a:gridCol w="2014539"/>
                <a:gridCol w="2160587"/>
              </a:tblGrid>
              <a:tr h="896139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№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Показатель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2019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(факт)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2020 год</a:t>
                      </a:r>
                    </a:p>
                    <a:p>
                      <a:pPr marL="0" marR="0" lvl="0" indent="0" algn="ctr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(факт)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316775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Доходы, всего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в том числе</a:t>
                      </a:r>
                      <a:r>
                        <a:rPr kumimoji="0" lang="en-US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: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Налоговые  и неналоговые доходы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Безвозмездные поступления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531012,3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121040,1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409972,2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529313,8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1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115151,7</a:t>
                      </a:r>
                    </a:p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414162,1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2.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Расходы, всего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526262,2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535013,8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16030"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3.</a:t>
                      </a:r>
                    </a:p>
                  </a:txBody>
                  <a:tcPr marT="45721" marB="45721" horzOverflow="overflow">
                    <a:lnL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Дефицит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- 4750</a:t>
                      </a: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0" fontAlgn="base" latinLnBrk="0" hangingPunct="0">
                        <a:lnSpc>
                          <a:spcPct val="100000"/>
                        </a:lnSpc>
                        <a:spcBef>
                          <a:spcPct val="2000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</a:rPr>
                        <a:t>-5700</a:t>
                      </a:r>
                      <a:endParaRPr kumimoji="0" lang="ru-RU" sz="24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Times New Roman" pitchFamily="18" charset="0"/>
                      </a:endParaRPr>
                    </a:p>
                  </a:txBody>
                  <a:tcPr marT="45721" marB="45721" horzOverflow="overflow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28575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рямоугольник 4"/>
          <p:cNvSpPr/>
          <p:nvPr/>
        </p:nvSpPr>
        <p:spPr>
          <a:xfrm>
            <a:off x="0" y="428625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CC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Основные характеристики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2016-2020 годы (млн.рублей)</a:t>
            </a:r>
          </a:p>
        </p:txBody>
      </p:sp>
      <p:graphicFrame>
        <p:nvGraphicFramePr>
          <p:cNvPr id="2" name="Диаграмма 1"/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val="3835408308"/>
              </p:ext>
            </p:extLst>
          </p:nvPr>
        </p:nvGraphicFramePr>
        <p:xfrm>
          <a:off x="1454150" y="1319213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0" y="428625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Динамика доходов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за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2016-2020 годы (млн.рублей)</a:t>
            </a:r>
          </a:p>
        </p:txBody>
      </p:sp>
      <p:graphicFrame>
        <p:nvGraphicFramePr>
          <p:cNvPr id="2" name="Диаграмма 1"/>
          <p:cNvGraphicFramePr>
            <a:graphicFrameLocks/>
          </p:cNvGraphicFramePr>
          <p:nvPr/>
        </p:nvGraphicFramePr>
        <p:xfrm>
          <a:off x="1166813" y="1535113"/>
          <a:ext cx="7848600" cy="4103687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115411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pic>
        <p:nvPicPr>
          <p:cNvPr id="17411" name="Picture 4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-17463" y="-17463"/>
            <a:ext cx="9161463" cy="6875463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9" name="Заголовок 1"/>
          <p:cNvSpPr txBox="1">
            <a:spLocks/>
          </p:cNvSpPr>
          <p:nvPr/>
        </p:nvSpPr>
        <p:spPr bwMode="auto">
          <a:xfrm>
            <a:off x="6143625" y="3419475"/>
            <a:ext cx="2543175" cy="24384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endParaRPr lang="ru-RU" sz="1400" kern="0" dirty="0">
              <a:solidFill>
                <a:schemeClr val="tx2"/>
              </a:solidFill>
              <a:latin typeface="+mj-lt"/>
              <a:ea typeface="+mj-ea"/>
              <a:cs typeface="Times New Roman" pitchFamily="18" charset="0"/>
            </a:endParaRPr>
          </a:p>
          <a:p>
            <a:pPr algn="ctr" eaLnBrk="0" hangingPunct="0">
              <a:defRPr/>
            </a:pPr>
            <a:r>
              <a:rPr lang="ru-RU" sz="1400" kern="0" dirty="0">
                <a:solidFill>
                  <a:schemeClr val="tx2"/>
                </a:solidFill>
                <a:latin typeface="+mj-lt"/>
                <a:ea typeface="+mj-ea"/>
                <a:cs typeface="Times New Roman" pitchFamily="18" charset="0"/>
              </a:rPr>
              <a:t>Поступления в местный бюджет из республиканского бюджета Республики Мордовия межбюджетных трансфертов в виде, дотаций, субсидий, субвенций и иных межбюджетных трансфертов, а также поступления от физических лиц (кроме налоговых и неналоговых доходов)</a:t>
            </a:r>
          </a:p>
        </p:txBody>
      </p:sp>
      <p:sp>
        <p:nvSpPr>
          <p:cNvPr id="10" name="Заголовок 1"/>
          <p:cNvSpPr txBox="1">
            <a:spLocks/>
          </p:cNvSpPr>
          <p:nvPr/>
        </p:nvSpPr>
        <p:spPr bwMode="auto">
          <a:xfrm>
            <a:off x="285750" y="3286125"/>
            <a:ext cx="2543175" cy="278606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sz="1500" kern="0" dirty="0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Поступления от уплаты федеральных, региональных и местных налогов и сборов, предусмотренных Налоговым Кодексом Российской Федерации, законодательством Республики Мордовия и решениями Совета депутатов </a:t>
            </a:r>
            <a:r>
              <a:rPr lang="ru-RU" sz="1500" kern="0" dirty="0" err="1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Лямбирского</a:t>
            </a:r>
            <a:r>
              <a:rPr lang="ru-RU" sz="1500" kern="0" dirty="0">
                <a:solidFill>
                  <a:schemeClr val="tx2"/>
                </a:solidFill>
                <a:latin typeface="+mn-lt"/>
                <a:ea typeface="+mj-ea"/>
                <a:cs typeface="Times New Roman" pitchFamily="18" charset="0"/>
              </a:rPr>
              <a:t> муниципального района </a:t>
            </a:r>
          </a:p>
        </p:txBody>
      </p:sp>
      <p:sp>
        <p:nvSpPr>
          <p:cNvPr id="17414" name="Заголовок 1"/>
          <p:cNvSpPr txBox="1">
            <a:spLocks/>
          </p:cNvSpPr>
          <p:nvPr/>
        </p:nvSpPr>
        <p:spPr bwMode="auto">
          <a:xfrm>
            <a:off x="3214688" y="3429000"/>
            <a:ext cx="2543175" cy="257175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anchor="ctr"/>
          <a:lstStyle>
            <a:lvl1pPr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1pPr>
            <a:lvl2pPr marL="742950" indent="-28575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2pPr>
            <a:lvl3pPr marL="11430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3pPr>
            <a:lvl4pPr marL="16002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4pPr>
            <a:lvl5pPr marL="2057400" indent="-228600" eaLnBrk="0" hangingPunct="0"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>
                <a:solidFill>
                  <a:schemeClr val="tx1"/>
                </a:solidFill>
                <a:latin typeface="Arial" charset="0"/>
                <a:cs typeface="Arial" charset="0"/>
              </a:defRPr>
            </a:lvl9pPr>
          </a:lstStyle>
          <a:p>
            <a:pPr algn="ctr"/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Платежи, которые включают в себя</a:t>
            </a:r>
            <a:r>
              <a:rPr lang="en-US" sz="1600">
                <a:solidFill>
                  <a:schemeClr val="tx2"/>
                </a:solidFill>
                <a:cs typeface="Times New Roman" pitchFamily="18" charset="0"/>
              </a:rPr>
              <a:t>: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доходы от использования и продажи имущества;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плата за негативное воздействие;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платные услуги;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 штрафы за нарушения законодательства;</a:t>
            </a:r>
          </a:p>
          <a:p>
            <a:pPr algn="ctr">
              <a:buFontTx/>
              <a:buChar char="-"/>
            </a:pPr>
            <a:r>
              <a:rPr lang="ru-RU" sz="1600">
                <a:solidFill>
                  <a:schemeClr val="tx2"/>
                </a:solidFill>
                <a:cs typeface="Times New Roman" pitchFamily="18" charset="0"/>
              </a:rPr>
              <a:t> иные неналоговые доходы</a:t>
            </a:r>
          </a:p>
        </p:txBody>
      </p:sp>
    </p:spTree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Диаграмма 3"/>
          <p:cNvGraphicFramePr/>
          <p:nvPr/>
        </p:nvGraphicFramePr>
        <p:xfrm>
          <a:off x="0" y="1357298"/>
          <a:ext cx="9144000" cy="550070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5" name="Прямоугольник 4"/>
          <p:cNvSpPr/>
          <p:nvPr/>
        </p:nvSpPr>
        <p:spPr>
          <a:xfrm>
            <a:off x="0" y="428625"/>
            <a:ext cx="9144000" cy="646113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Структура налоговых доходов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в 2020 году</a:t>
            </a:r>
          </a:p>
        </p:txBody>
      </p:sp>
    </p:spTree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" name="Диаграмма 2"/>
          <p:cNvGraphicFramePr/>
          <p:nvPr/>
        </p:nvGraphicFramePr>
        <p:xfrm>
          <a:off x="-1003" y="1152388"/>
          <a:ext cx="9001156" cy="571501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4" name="Прямоугольник 3"/>
          <p:cNvSpPr/>
          <p:nvPr/>
        </p:nvSpPr>
        <p:spPr>
          <a:xfrm>
            <a:off x="0" y="642938"/>
            <a:ext cx="9144000" cy="64611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 fontAlgn="auto">
              <a:spcBef>
                <a:spcPts val="0"/>
              </a:spcBef>
              <a:spcAft>
                <a:spcPts val="0"/>
              </a:spcAft>
              <a:defRPr sz="1800" b="1" i="0" u="none" strike="noStrike" kern="1200" baseline="0">
                <a:solidFill>
                  <a:sysClr val="windowText" lastClr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Структура неналоговых доходов бюджета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в  2020 году</a:t>
            </a:r>
          </a:p>
        </p:txBody>
      </p:sp>
    </p:spTree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7555" name="Group 147"/>
          <p:cNvGraphicFramePr>
            <a:graphicFrameLocks noGrp="1"/>
          </p:cNvGraphicFramePr>
          <p:nvPr/>
        </p:nvGraphicFramePr>
        <p:xfrm>
          <a:off x="0" y="1000125"/>
          <a:ext cx="9144000" cy="8320090"/>
        </p:xfrm>
        <a:graphic>
          <a:graphicData uri="http://schemas.openxmlformats.org/drawingml/2006/table">
            <a:tbl>
              <a:tblPr/>
              <a:tblGrid>
                <a:gridCol w="7461805"/>
                <a:gridCol w="1682195"/>
              </a:tblGrid>
              <a:tr h="941351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Расходы бюджета </a:t>
                      </a:r>
                      <a:r>
                        <a:rPr kumimoji="0" lang="ru-RU" sz="18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 муниципального района, тыс. рублей</a:t>
                      </a:r>
                      <a:r>
                        <a:rPr kumimoji="0" lang="ru-RU" sz="18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8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год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425265"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1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числе:</a:t>
                      </a:r>
                      <a:r>
                        <a:rPr kumimoji="0" lang="ru-RU" sz="1600" b="0" i="0" u="none" strike="noStrike" cap="none" normalizeH="0" baseline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535013,8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Общегосударственные вопросы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34855,1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(6,5%)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безопасность и правоохранительная деятельность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3082,0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(0,58%)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Национальная экономика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15411,0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(2,88%)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Жилищно-коммунальное хозяйство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1011,1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(0,19%)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Образование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261306,1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(48,84%)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Культура, кинематография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183341,7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(34,27%)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Социальная политика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28172,4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(5,27%)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cs typeface="Times New Roman" pitchFamily="18" charset="0"/>
                        </a:rPr>
                        <a:t> </a:t>
                      </a: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endParaRPr kumimoji="0" lang="ru-RU" sz="1600" b="0" i="0" u="none" strike="noStrike" cap="none" normalizeH="0" baseline="0" dirty="0" smtClean="0">
                        <a:ln>
                          <a:noFill/>
                        </a:ln>
                        <a:solidFill>
                          <a:srgbClr val="FF0000"/>
                        </a:solidFill>
                        <a:effectLst/>
                        <a:latin typeface="Calibri" pitchFamily="34" charset="0"/>
                        <a:cs typeface="Times New Roman" pitchFamily="18" charset="0"/>
                      </a:endParaRP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299,0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(0,06%)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1200" cap="none" spc="0" normalizeH="0" baseline="0" noProof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ea typeface="+mn-ea"/>
                          <a:cs typeface="Times New Roman" pitchFamily="18" charset="0"/>
                        </a:rPr>
                        <a:t>Средства массовой информации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1850,0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(0,35 %)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Обслуживание государственного и муниципального долга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70,0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(0,01 %)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  <a:tr h="632134">
                <a:tc>
                  <a:txBody>
                    <a:bodyPr/>
                    <a:lstStyle/>
                    <a:p>
                      <a:pPr marL="346075" marR="0" lvl="0" indent="-346075" algn="l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общего характера субъектов Российской Федерации и муниципальных образований 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  <a:tc>
                  <a:txBody>
                    <a:bodyPr/>
                    <a:lstStyle/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5615,2</a:t>
                      </a:r>
                    </a:p>
                    <a:p>
                      <a:pPr marL="346075" marR="0" lvl="0" indent="-346075" algn="ctr" defTabSz="914400" rtl="0" eaLnBrk="1" fontAlgn="ctr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(1,05%)</a:t>
                      </a:r>
                    </a:p>
                  </a:txBody>
                  <a:tcPr marL="71298" marR="71298" marT="35650" marB="35650" anchor="ctr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DDDDDD"/>
                    </a:solidFill>
                  </a:tcPr>
                </a:tc>
              </a:tr>
            </a:tbl>
          </a:graphicData>
        </a:graphic>
      </p:graphicFrame>
      <p:sp>
        <p:nvSpPr>
          <p:cNvPr id="20526" name="Заголовок 1"/>
          <p:cNvSpPr>
            <a:spLocks noGrp="1"/>
          </p:cNvSpPr>
          <p:nvPr>
            <p:ph type="title"/>
          </p:nvPr>
        </p:nvSpPr>
        <p:spPr>
          <a:xfrm>
            <a:off x="0" y="0"/>
            <a:ext cx="9144000" cy="928688"/>
          </a:xfrm>
        </p:spPr>
        <p:txBody>
          <a:bodyPr/>
          <a:lstStyle/>
          <a:p>
            <a:r>
              <a:rPr lang="ru-RU" sz="2400" b="1" smtClean="0">
                <a:solidFill>
                  <a:srgbClr val="0000CC"/>
                </a:solidFill>
                <a:latin typeface="Times New Roman" pitchFamily="18" charset="0"/>
              </a:rPr>
              <a:t>Расходная часть бюджета Лямбирского муниципального района</a:t>
            </a:r>
            <a:r>
              <a:rPr lang="ru-RU" sz="2400" b="1" smtClean="0">
                <a:latin typeface="Times New Roman" pitchFamily="18" charset="0"/>
              </a:rPr>
              <a:t> </a:t>
            </a:r>
          </a:p>
        </p:txBody>
      </p:sp>
    </p:spTree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2530" name="Заголовок 1"/>
          <p:cNvSpPr>
            <a:spLocks noGrp="1"/>
          </p:cNvSpPr>
          <p:nvPr>
            <p:ph type="title"/>
          </p:nvPr>
        </p:nvSpPr>
        <p:spPr>
          <a:xfrm>
            <a:off x="500063" y="0"/>
            <a:ext cx="8229600" cy="1143000"/>
          </a:xfrm>
        </p:spPr>
        <p:txBody>
          <a:bodyPr/>
          <a:lstStyle/>
          <a:p>
            <a:r>
              <a:rPr lang="ru-RU" sz="1800" b="1" smtClean="0">
                <a:solidFill>
                  <a:srgbClr val="0000CC"/>
                </a:solidFill>
              </a:rPr>
              <a:t>Расходы по отрасли «Сельское хозяйство и рыболовство»  Лямбирского муниципального района (тыс.рублей)</a:t>
            </a:r>
            <a:r>
              <a:rPr lang="ru-RU" sz="1400" smtClean="0"/>
              <a:t/>
            </a:r>
            <a:br>
              <a:rPr lang="ru-RU" sz="1400" smtClean="0"/>
            </a:br>
            <a:r>
              <a:rPr lang="ru-RU" sz="1600" b="1" smtClean="0"/>
              <a:t>Доля отрасли в общих расходах в 2020 году </a:t>
            </a:r>
            <a:r>
              <a:rPr lang="ru-RU" sz="1600" b="1" smtClean="0">
                <a:solidFill>
                  <a:schemeClr val="tx1"/>
                </a:solidFill>
              </a:rPr>
              <a:t>– 0,9 </a:t>
            </a:r>
            <a:r>
              <a:rPr lang="ru-RU" sz="1600" b="1" smtClean="0"/>
              <a:t>%</a:t>
            </a:r>
          </a:p>
        </p:txBody>
      </p:sp>
      <p:graphicFrame>
        <p:nvGraphicFramePr>
          <p:cNvPr id="4" name="Таблица 3"/>
          <p:cNvGraphicFramePr>
            <a:graphicFrameLocks noGrp="1"/>
          </p:cNvGraphicFramePr>
          <p:nvPr/>
        </p:nvGraphicFramePr>
        <p:xfrm>
          <a:off x="0" y="1000125"/>
          <a:ext cx="9144000" cy="5565828"/>
        </p:xfrm>
        <a:graphic>
          <a:graphicData uri="http://schemas.openxmlformats.org/drawingml/2006/table">
            <a:tbl>
              <a:tblPr/>
              <a:tblGrid>
                <a:gridCol w="7152291"/>
                <a:gridCol w="1991709"/>
              </a:tblGrid>
              <a:tr h="514394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8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2020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1439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Сельское хозяйство и рыболовство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4910,2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61852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предоставлению  стипендии студентам, обучающимся по очной форме обучения по сельскохозяйственным профессиям, специальностям, направлениям подготовки и взявшим на себя обязательство трудоустроиться в сельскохозяйственные организации или организации системы государственной ветеринарной службы в течение месяца после получения диплома либо после завершения военной службы по призыву и отработать в них не менее 5 лет, и оказанию содействия в трудоустройстве студента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279,4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1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предоставлению компенсационной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содействию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1114,1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05154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предоставлению ежемесячной денежной выплаты молодым специалистам, трудоустроившимся в сельскохозяйственные организации и организации системы государственной ветеринарной службы в год окончания образовательных организаций либо после завершения военной службы по призыву на срок не менее 5 лет, и оказанию содействия в трудоустройстве молодого специалиста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880,1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Реализация государственных полномочий по организации проведения на территории Республики Мордовия мероприятий по отлову и содержанию безнадзорных животных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1630,6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586024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Мероприятия по реализации проектов комплексного обустройства площадок под компактную жилищную застройку в сельской местности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1000,0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355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000" b="1" smtClean="0">
                <a:solidFill>
                  <a:srgbClr val="0000CC"/>
                </a:solidFill>
              </a:rPr>
              <a:t>Расходы Дорожного фонда Лямбирского муниципального района (тыс.рублей)</a:t>
            </a:r>
            <a:r>
              <a:rPr lang="ru-RU" sz="2000" b="1" smtClean="0"/>
              <a:t/>
            </a:r>
            <a:br>
              <a:rPr lang="ru-RU" sz="2000" b="1" smtClean="0"/>
            </a:br>
            <a:r>
              <a:rPr lang="ru-RU" sz="2000" smtClean="0"/>
              <a:t/>
            </a:r>
            <a:br>
              <a:rPr lang="ru-RU" sz="2000" smtClean="0"/>
            </a:br>
            <a:r>
              <a:rPr lang="ru-RU" sz="2000" b="1" smtClean="0"/>
              <a:t>Доля отрасли в общих расходах в 2020 году – 1,9 %</a:t>
            </a:r>
          </a:p>
        </p:txBody>
      </p:sp>
      <p:graphicFrame>
        <p:nvGraphicFramePr>
          <p:cNvPr id="28702" name="Group 30"/>
          <p:cNvGraphicFramePr>
            <a:graphicFrameLocks noGrp="1"/>
          </p:cNvGraphicFramePr>
          <p:nvPr/>
        </p:nvGraphicFramePr>
        <p:xfrm>
          <a:off x="142875" y="1571625"/>
          <a:ext cx="8501063" cy="3756025"/>
        </p:xfrm>
        <a:graphic>
          <a:graphicData uri="http://schemas.openxmlformats.org/drawingml/2006/table">
            <a:tbl>
              <a:tblPr/>
              <a:tblGrid>
                <a:gridCol w="4249737"/>
                <a:gridCol w="4251326"/>
              </a:tblGrid>
              <a:tr h="420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2020 год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420660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4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Всего, в том числе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10370,8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232065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Капитальный ремонт, ремонт и содержание автомобильных дорог общего пользования местного значения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4818,8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16826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Межбюджетные трансферты , передаваемые  бюджетам сельских поселений из бюджетов муниципальных районов на осуществление части полномочий по решению вопросов местного значения в соответствии с заключенными соглашениями 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4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cs typeface="Times New Roman" pitchFamily="18" charset="0"/>
                        </a:rPr>
                        <a:t>5552,0</a:t>
                      </a:r>
                    </a:p>
                  </a:txBody>
                  <a:tcPr marL="44526" marR="44526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-142875" y="0"/>
            <a:ext cx="9286875" cy="923925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Расходы по отрасли "Образование"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Доля отрасли в общих расходах в 2020 году – 48,8%</a:t>
            </a:r>
          </a:p>
        </p:txBody>
      </p:sp>
      <p:graphicFrame>
        <p:nvGraphicFramePr>
          <p:cNvPr id="2" name="Диаграмма 1"/>
          <p:cNvGraphicFramePr/>
          <p:nvPr>
            <p:extLst>
              <p:ext uri="{D42A27DB-BD31-4B8C-83A1-F6EECF244321}">
                <p14:modId xmlns:p14="http://schemas.microsoft.com/office/powerpoint/2010/main" val="548260391"/>
              </p:ext>
            </p:extLst>
          </p:nvPr>
        </p:nvGraphicFramePr>
        <p:xfrm>
          <a:off x="683568" y="1397000"/>
          <a:ext cx="7848872" cy="5056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Прямоугольник 9"/>
          <p:cNvSpPr/>
          <p:nvPr/>
        </p:nvSpPr>
        <p:spPr>
          <a:xfrm>
            <a:off x="0" y="0"/>
            <a:ext cx="9144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Расходы по отрасли "Культура"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(тыс.рублей)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endParaRPr lang="ru-RU" b="1" dirty="0">
              <a:solidFill>
                <a:srgbClr val="000000"/>
              </a:solidFill>
              <a:latin typeface="+mn-lt"/>
              <a:cs typeface="+mn-cs"/>
            </a:endParaRP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Доля отрасли в общих расходах в 2020 году – 34,3 %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204735739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</p:spTree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Прямоугольник 5"/>
          <p:cNvSpPr/>
          <p:nvPr/>
        </p:nvSpPr>
        <p:spPr>
          <a:xfrm>
            <a:off x="0" y="0"/>
            <a:ext cx="9144000" cy="1200150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Расходы по отрасли "Физическая культура и спорт" </a:t>
            </a:r>
            <a:r>
              <a:rPr lang="ru-RU" b="1" dirty="0" err="1">
                <a:solidFill>
                  <a:srgbClr val="0000CC"/>
                </a:solidFill>
                <a:latin typeface="+mn-lt"/>
                <a:cs typeface="+mn-cs"/>
              </a:rPr>
              <a:t>Лямбирского</a:t>
            </a:r>
            <a:r>
              <a:rPr lang="ru-RU" b="1" dirty="0">
                <a:solidFill>
                  <a:srgbClr val="0000CC"/>
                </a:solidFill>
                <a:latin typeface="+mn-lt"/>
                <a:cs typeface="+mn-cs"/>
              </a:rPr>
              <a:t> муниципального района (тыс.рублей)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 </a:t>
            </a:r>
          </a:p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Доля отрасли в общих расходах в 2020 году - 0,6%</a:t>
            </a:r>
          </a:p>
        </p:txBody>
      </p:sp>
      <p:graphicFrame>
        <p:nvGraphicFramePr>
          <p:cNvPr id="4" name="Диаграмма 3"/>
          <p:cNvGraphicFramePr/>
          <p:nvPr>
            <p:extLst>
              <p:ext uri="{D42A27DB-BD31-4B8C-83A1-F6EECF244321}">
                <p14:modId xmlns:p14="http://schemas.microsoft.com/office/powerpoint/2010/main" val="4019460926"/>
              </p:ext>
            </p:extLst>
          </p:nvPr>
        </p:nvGraphicFramePr>
        <p:xfrm>
          <a:off x="1524000" y="1397000"/>
          <a:ext cx="6096000" cy="406400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0" name="Содержимое 2"/>
          <p:cNvSpPr>
            <a:spLocks noGrp="1"/>
          </p:cNvSpPr>
          <p:nvPr>
            <p:ph idx="1"/>
          </p:nvPr>
        </p:nvSpPr>
        <p:spPr>
          <a:xfrm>
            <a:off x="785813" y="357188"/>
            <a:ext cx="7572375" cy="857250"/>
          </a:xfrm>
        </p:spPr>
        <p:txBody>
          <a:bodyPr/>
          <a:lstStyle/>
          <a:p>
            <a:pPr algn="ctr">
              <a:buFontTx/>
              <a:buNone/>
            </a:pPr>
            <a:r>
              <a:rPr lang="ru-RU" sz="2000" b="1" smtClean="0">
                <a:solidFill>
                  <a:srgbClr val="0000CC"/>
                </a:solidFill>
              </a:rPr>
              <a:t>Расходы по отрасли «Социальная политика» Лямбирского муниципального района (тыс.рублей) </a:t>
            </a:r>
          </a:p>
          <a:p>
            <a:pPr algn="ctr">
              <a:buFontTx/>
              <a:buNone/>
            </a:pPr>
            <a:endParaRPr lang="ru-RU" sz="2000" b="1" smtClean="0"/>
          </a:p>
          <a:p>
            <a:pPr algn="ctr">
              <a:buFontTx/>
              <a:buNone/>
            </a:pPr>
            <a:r>
              <a:rPr lang="ru-RU" sz="1800" b="1" smtClean="0"/>
              <a:t>Доля отрасли в общих расходах в 2020 году – 5,3%</a:t>
            </a:r>
          </a:p>
        </p:txBody>
      </p:sp>
      <p:graphicFrame>
        <p:nvGraphicFramePr>
          <p:cNvPr id="6" name="Таблица 5"/>
          <p:cNvGraphicFramePr>
            <a:graphicFrameLocks noGrp="1"/>
          </p:cNvGraphicFramePr>
          <p:nvPr/>
        </p:nvGraphicFramePr>
        <p:xfrm>
          <a:off x="642938" y="2000250"/>
          <a:ext cx="7929562" cy="4500565"/>
        </p:xfrm>
        <a:graphic>
          <a:graphicData uri="http://schemas.openxmlformats.org/drawingml/2006/table">
            <a:tbl>
              <a:tblPr/>
              <a:tblGrid>
                <a:gridCol w="4507331"/>
                <a:gridCol w="3422231"/>
              </a:tblGrid>
              <a:tr h="900113"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Показатели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2020 год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Социальная политика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28 172,7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Пенсионное обеспечение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2 370,5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Социальное обеспечение населения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17 235,8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  <a:tr h="900113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Охрана семьи и детства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ct val="115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2000" b="0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Calibri" pitchFamily="34" charset="0"/>
                          <a:cs typeface="Times New Roman" pitchFamily="18" charset="0"/>
                        </a:rPr>
                        <a:t>8 566,1</a:t>
                      </a:r>
                    </a:p>
                  </a:txBody>
                  <a:tcPr marL="66792" marR="66792" marT="0" marB="0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noFill/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Скругленный прямоугольник 3"/>
          <p:cNvSpPr/>
          <p:nvPr/>
        </p:nvSpPr>
        <p:spPr>
          <a:xfrm>
            <a:off x="357188" y="1857375"/>
            <a:ext cx="2428875" cy="18573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дотаций </a:t>
            </a:r>
            <a:r>
              <a:rPr lang="ru-RU" dirty="0">
                <a:solidFill>
                  <a:schemeClr val="tx1"/>
                </a:solidFill>
              </a:rPr>
              <a:t>– </a:t>
            </a: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представляются на безвозмездной и безвозвратной основе без установления направлений и (или) условий их использования</a:t>
            </a:r>
          </a:p>
        </p:txBody>
      </p:sp>
      <p:sp>
        <p:nvSpPr>
          <p:cNvPr id="5" name="Скругленный прямоугольник 4"/>
          <p:cNvSpPr/>
          <p:nvPr/>
        </p:nvSpPr>
        <p:spPr>
          <a:xfrm>
            <a:off x="3286125" y="2286000"/>
            <a:ext cx="2500313" cy="1714500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Из республиканского бюджета в бюджет </a:t>
            </a:r>
            <a:r>
              <a:rPr lang="ru-RU" sz="1400" b="1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Лямбирского</a:t>
            </a:r>
            <a:r>
              <a:rPr lang="ru-RU" sz="1400" b="1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муниципального района перечисляются межбюджетные трансферты в форме:</a:t>
            </a:r>
          </a:p>
        </p:txBody>
      </p:sp>
      <p:sp>
        <p:nvSpPr>
          <p:cNvPr id="6" name="Скругленный прямоугольник 5"/>
          <p:cNvSpPr/>
          <p:nvPr/>
        </p:nvSpPr>
        <p:spPr>
          <a:xfrm>
            <a:off x="6286500" y="1857375"/>
            <a:ext cx="2571750" cy="1928813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субсидий </a:t>
            </a:r>
            <a:r>
              <a:rPr lang="ru-RU" sz="1200" dirty="0">
                <a:solidFill>
                  <a:schemeClr val="tx1"/>
                </a:solidFill>
              </a:rPr>
              <a:t>– </a:t>
            </a:r>
          </a:p>
          <a:p>
            <a:pPr algn="ctr">
              <a:defRPr/>
            </a:pP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предоставляются бюджетам муниципальных образований в целях </a:t>
            </a:r>
            <a:r>
              <a:rPr lang="ru-RU" sz="1300" dirty="0" err="1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софинансирования</a:t>
            </a:r>
            <a:r>
              <a:rPr lang="ru-RU" sz="13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 расходных обязательств, возникающих при выполнении полномочий органов местного самоуправления по  вопросам местного значения</a:t>
            </a:r>
          </a:p>
        </p:txBody>
      </p:sp>
      <p:sp>
        <p:nvSpPr>
          <p:cNvPr id="7" name="Скругленный прямоугольник 6"/>
          <p:cNvSpPr/>
          <p:nvPr/>
        </p:nvSpPr>
        <p:spPr>
          <a:xfrm>
            <a:off x="357188" y="4000500"/>
            <a:ext cx="2500312" cy="2428875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ru-RU" u="sng" dirty="0">
              <a:solidFill>
                <a:schemeClr val="tx1"/>
              </a:solidFill>
              <a:latin typeface="+mj-lt"/>
              <a:cs typeface="Times New Roman" pitchFamily="18" charset="0"/>
            </a:endParaRPr>
          </a:p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субвенций</a:t>
            </a:r>
            <a:r>
              <a:rPr lang="ru-RU" dirty="0">
                <a:solidFill>
                  <a:schemeClr val="tx1"/>
                </a:solidFill>
                <a:latin typeface="+mj-lt"/>
                <a:cs typeface="Times New Roman" pitchFamily="18" charset="0"/>
              </a:rPr>
              <a:t> –</a:t>
            </a:r>
          </a:p>
          <a:p>
            <a:pPr algn="ctr">
              <a:defRPr/>
            </a:pPr>
            <a:r>
              <a:rPr lang="ru-RU" sz="1400" dirty="0">
                <a:solidFill>
                  <a:schemeClr val="tx1"/>
                </a:solidFill>
                <a:latin typeface="Times New Roman" pitchFamily="18" charset="0"/>
                <a:cs typeface="Times New Roman" pitchFamily="18" charset="0"/>
              </a:rPr>
              <a:t>бюджетные средства, предоставленные бюджету другого уровня бюджетной системы Российской Федерации на безвозмездных и безвозвратных основах на осуществление определенных целевых расходов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6357938" y="4143375"/>
            <a:ext cx="2500312" cy="928688"/>
          </a:xfrm>
          <a:prstGeom prst="round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u="sng" dirty="0">
                <a:solidFill>
                  <a:schemeClr val="tx1"/>
                </a:solidFill>
              </a:rPr>
              <a:t>иных межбюджетных трансфертов</a:t>
            </a:r>
          </a:p>
        </p:txBody>
      </p:sp>
      <p:sp>
        <p:nvSpPr>
          <p:cNvPr id="8" name="Скругленный прямоугольник 7"/>
          <p:cNvSpPr/>
          <p:nvPr/>
        </p:nvSpPr>
        <p:spPr>
          <a:xfrm>
            <a:off x="642938" y="285750"/>
            <a:ext cx="7786687" cy="1214438"/>
          </a:xfrm>
          <a:prstGeom prst="roundRect">
            <a:avLst/>
          </a:prstGeom>
          <a:solidFill>
            <a:schemeClr val="accent6">
              <a:lumMod val="20000"/>
              <a:lumOff val="8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b="1" u="sng" dirty="0">
                <a:solidFill>
                  <a:srgbClr val="0000CC"/>
                </a:solidFill>
              </a:rPr>
              <a:t>Межбюджетные трансферты </a:t>
            </a:r>
            <a:r>
              <a:rPr lang="ru-RU" i="1" dirty="0">
                <a:solidFill>
                  <a:srgbClr val="0000CC"/>
                </a:solidFill>
              </a:rPr>
              <a:t>– средства, предоставляемые одним бюджетом бюджетной системы Российской Федерации другому бюджету бюджетной системы Российской Федерации</a:t>
            </a:r>
          </a:p>
        </p:txBody>
      </p:sp>
      <p:cxnSp>
        <p:nvCxnSpPr>
          <p:cNvPr id="16" name="Прямая со стрелкой 15"/>
          <p:cNvCxnSpPr>
            <a:stCxn id="5" idx="3"/>
          </p:cNvCxnSpPr>
          <p:nvPr/>
        </p:nvCxnSpPr>
        <p:spPr>
          <a:xfrm>
            <a:off x="5786438" y="3143250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3">
            <a:schemeClr val="accent4"/>
          </a:lnRef>
          <a:fillRef idx="0">
            <a:schemeClr val="accent4"/>
          </a:fillRef>
          <a:effectRef idx="2">
            <a:schemeClr val="accent4"/>
          </a:effectRef>
          <a:fontRef idx="minor">
            <a:schemeClr val="tx1"/>
          </a:fontRef>
        </p:style>
      </p:cxnSp>
      <p:cxnSp>
        <p:nvCxnSpPr>
          <p:cNvPr id="18" name="Прямая со стрелкой 17"/>
          <p:cNvCxnSpPr>
            <a:stCxn id="5" idx="1"/>
          </p:cNvCxnSpPr>
          <p:nvPr/>
        </p:nvCxnSpPr>
        <p:spPr>
          <a:xfrm rot="10800000">
            <a:off x="2857500" y="3143250"/>
            <a:ext cx="428625" cy="1588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0" name="Прямая со стрелкой 19"/>
          <p:cNvCxnSpPr/>
          <p:nvPr/>
        </p:nvCxnSpPr>
        <p:spPr>
          <a:xfrm rot="10800000" flipV="1">
            <a:off x="2928938" y="3929063"/>
            <a:ext cx="428625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  <p:cxnSp>
        <p:nvCxnSpPr>
          <p:cNvPr id="25" name="Прямая со стрелкой 24"/>
          <p:cNvCxnSpPr/>
          <p:nvPr/>
        </p:nvCxnSpPr>
        <p:spPr>
          <a:xfrm>
            <a:off x="5715000" y="3929063"/>
            <a:ext cx="500063" cy="285750"/>
          </a:xfrm>
          <a:prstGeom prst="straightConnector1">
            <a:avLst/>
          </a:prstGeom>
          <a:ln>
            <a:tailEnd type="arrow"/>
          </a:ln>
        </p:spPr>
        <p:style>
          <a:lnRef idx="2">
            <a:schemeClr val="accent4"/>
          </a:lnRef>
          <a:fillRef idx="0">
            <a:schemeClr val="accent4"/>
          </a:fillRef>
          <a:effectRef idx="1">
            <a:schemeClr val="accent4"/>
          </a:effectRef>
          <a:fontRef idx="minor">
            <a:schemeClr val="tx1"/>
          </a:fontRef>
        </p:style>
      </p:cxnSp>
    </p:spTree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9698" name="Заголовок 1"/>
          <p:cNvSpPr>
            <a:spLocks noGrp="1"/>
          </p:cNvSpPr>
          <p:nvPr>
            <p:ph type="title"/>
          </p:nvPr>
        </p:nvSpPr>
        <p:spPr>
          <a:xfrm>
            <a:off x="785813" y="285750"/>
            <a:ext cx="7358062" cy="1214438"/>
          </a:xfrm>
        </p:spPr>
        <p:txBody>
          <a:bodyPr/>
          <a:lstStyle/>
          <a:p>
            <a:r>
              <a:rPr lang="ru-RU" sz="1800" b="1" smtClean="0">
                <a:solidFill>
                  <a:srgbClr val="0000CC"/>
                </a:solidFill>
              </a:rPr>
              <a:t>Межбюджетные трансферты из республиканского бюджета Республики Мордовия бюджету Лямбирского муниципального района</a:t>
            </a:r>
          </a:p>
        </p:txBody>
      </p:sp>
      <p:sp>
        <p:nvSpPr>
          <p:cNvPr id="6" name="Заголовок 1"/>
          <p:cNvSpPr txBox="1">
            <a:spLocks/>
          </p:cNvSpPr>
          <p:nvPr/>
        </p:nvSpPr>
        <p:spPr bwMode="auto">
          <a:xfrm>
            <a:off x="469736" y="5445224"/>
            <a:ext cx="2071688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299,6 млн.руб.</a:t>
            </a:r>
          </a:p>
        </p:txBody>
      </p:sp>
      <p:sp>
        <p:nvSpPr>
          <p:cNvPr id="7" name="Заголовок 1"/>
          <p:cNvSpPr txBox="1">
            <a:spLocks/>
          </p:cNvSpPr>
          <p:nvPr/>
        </p:nvSpPr>
        <p:spPr bwMode="auto">
          <a:xfrm>
            <a:off x="5651374" y="5445224"/>
            <a:ext cx="2071687" cy="6540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  <p:txBody>
          <a:bodyPr anchor="ctr"/>
          <a:lstStyle/>
          <a:p>
            <a:pPr algn="ctr" eaLnBrk="0" hangingPunct="0">
              <a:defRPr/>
            </a:pPr>
            <a:r>
              <a:rPr lang="ru-RU" b="1" kern="0" dirty="0">
                <a:solidFill>
                  <a:schemeClr val="tx2"/>
                </a:solidFill>
                <a:latin typeface="+mj-lt"/>
                <a:ea typeface="+mj-ea"/>
                <a:cs typeface="+mj-cs"/>
              </a:rPr>
              <a:t>414,2 млн.руб.</a:t>
            </a:r>
          </a:p>
        </p:txBody>
      </p:sp>
      <p:graphicFrame>
        <p:nvGraphicFramePr>
          <p:cNvPr id="13" name="Диаграмма 12"/>
          <p:cNvGraphicFramePr/>
          <p:nvPr/>
        </p:nvGraphicFramePr>
        <p:xfrm>
          <a:off x="0" y="1928802"/>
          <a:ext cx="4572000" cy="3643338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sp>
        <p:nvSpPr>
          <p:cNvPr id="9" name="Прямоугольник 8"/>
          <p:cNvSpPr/>
          <p:nvPr/>
        </p:nvSpPr>
        <p:spPr>
          <a:xfrm>
            <a:off x="5429250" y="2000250"/>
            <a:ext cx="1916113" cy="369888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pPr algn="ctr">
              <a:defRPr sz="1800" b="1" i="0" u="none" strike="noStrike" kern="1200" baseline="0">
                <a:solidFill>
                  <a:srgbClr val="000000"/>
                </a:solidFill>
                <a:latin typeface="+mn-lt"/>
                <a:ea typeface="+mn-ea"/>
                <a:cs typeface="+mn-cs"/>
              </a:defRPr>
            </a:pPr>
            <a:r>
              <a:rPr lang="ru-RU" b="1" dirty="0">
                <a:solidFill>
                  <a:srgbClr val="000000"/>
                </a:solidFill>
                <a:latin typeface="+mn-lt"/>
                <a:cs typeface="+mn-cs"/>
              </a:rPr>
              <a:t>2020 год (факт)</a:t>
            </a:r>
          </a:p>
        </p:txBody>
      </p:sp>
      <p:graphicFrame>
        <p:nvGraphicFramePr>
          <p:cNvPr id="3" name="Диаграмма 2"/>
          <p:cNvGraphicFramePr/>
          <p:nvPr>
            <p:extLst>
              <p:ext uri="{D42A27DB-BD31-4B8C-83A1-F6EECF244321}">
                <p14:modId xmlns:p14="http://schemas.microsoft.com/office/powerpoint/2010/main" val="3619125752"/>
              </p:ext>
            </p:extLst>
          </p:nvPr>
        </p:nvGraphicFramePr>
        <p:xfrm>
          <a:off x="4716016" y="2370138"/>
          <a:ext cx="3600400" cy="307508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</p:spTree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Скругленный прямоугольник 2"/>
          <p:cNvSpPr/>
          <p:nvPr/>
        </p:nvSpPr>
        <p:spPr>
          <a:xfrm>
            <a:off x="1500188" y="142875"/>
            <a:ext cx="6000750" cy="1071563"/>
          </a:xfrm>
          <a:prstGeom prst="roundRect">
            <a:avLst/>
          </a:prstGeom>
          <a:solidFill>
            <a:srgbClr val="FFC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r>
              <a:rPr lang="ru-RU" sz="3200" b="1" dirty="0">
                <a:solidFill>
                  <a:srgbClr val="0000CC"/>
                </a:solidFill>
              </a:rPr>
              <a:t>Программный бюджет</a:t>
            </a:r>
          </a:p>
          <a:p>
            <a:pPr algn="ctr">
              <a:defRPr/>
            </a:pPr>
            <a:endParaRPr lang="ru-RU" dirty="0"/>
          </a:p>
        </p:txBody>
      </p:sp>
      <p:sp>
        <p:nvSpPr>
          <p:cNvPr id="30723" name="Прямоугольник 3"/>
          <p:cNvSpPr>
            <a:spLocks noChangeArrowheads="1"/>
          </p:cNvSpPr>
          <p:nvPr/>
        </p:nvSpPr>
        <p:spPr bwMode="auto">
          <a:xfrm>
            <a:off x="642938" y="1714500"/>
            <a:ext cx="6858000" cy="169227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endParaRPr lang="ru-RU" sz="1400" b="1"/>
          </a:p>
          <a:p>
            <a:pPr algn="ctr"/>
            <a:endParaRPr lang="ru-RU" sz="1200">
              <a:solidFill>
                <a:srgbClr val="0000CC"/>
              </a:solidFill>
            </a:endParaRPr>
          </a:p>
          <a:p>
            <a:pPr algn="ctr"/>
            <a:endParaRPr lang="ru-RU" sz="2400">
              <a:solidFill>
                <a:srgbClr val="0000CC"/>
              </a:solidFill>
            </a:endParaRPr>
          </a:p>
          <a:p>
            <a:pPr algn="ctr"/>
            <a:endParaRPr lang="ru-RU"/>
          </a:p>
          <a:p>
            <a:r>
              <a:rPr lang="ru-RU"/>
              <a:t/>
            </a:r>
            <a:br>
              <a:rPr lang="ru-RU"/>
            </a:br>
            <a:endParaRPr lang="ru-RU"/>
          </a:p>
        </p:txBody>
      </p:sp>
      <p:sp>
        <p:nvSpPr>
          <p:cNvPr id="30724" name="Прямоугольник 4"/>
          <p:cNvSpPr>
            <a:spLocks noChangeArrowheads="1"/>
          </p:cNvSpPr>
          <p:nvPr/>
        </p:nvSpPr>
        <p:spPr bwMode="auto">
          <a:xfrm>
            <a:off x="0" y="1357313"/>
            <a:ext cx="9144000" cy="33877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/>
              <a:t>Бюджет Лямбирского муниципального района является </a:t>
            </a:r>
            <a:r>
              <a:rPr lang="ru-RU" b="1"/>
              <a:t>программным</a:t>
            </a:r>
            <a:r>
              <a:rPr lang="ru-RU"/>
              <a:t>. Каждая из программ имеет свои цели и задачи, комплекс мероприятий и </a:t>
            </a:r>
            <a:r>
              <a:rPr lang="ru-RU" b="1"/>
              <a:t>показатели результативности </a:t>
            </a:r>
            <a:r>
              <a:rPr lang="ru-RU"/>
              <a:t>(индикаторы). Программный бюджет позволяет оценить, насколько эффективно используются бюджетные средства. </a:t>
            </a:r>
            <a:br>
              <a:rPr lang="ru-RU"/>
            </a:br>
            <a:r>
              <a:rPr lang="ru-RU" b="1"/>
              <a:t>«Бюджет для граждан» </a:t>
            </a:r>
            <a:r>
              <a:rPr lang="ru-RU"/>
              <a:t>рассказывает о наиболее социально значимых муниципальных программах, а также о тех результатах, которые должны быть достигнуты в 201</a:t>
            </a:r>
            <a:r>
              <a:rPr lang="en-US"/>
              <a:t>9</a:t>
            </a:r>
            <a:r>
              <a:rPr lang="ru-RU"/>
              <a:t> году. </a:t>
            </a:r>
            <a:br>
              <a:rPr lang="ru-RU"/>
            </a:br>
            <a:r>
              <a:rPr lang="ru-RU"/>
              <a:t>Подробная информация обо всех принятых муниципальных программах, их целях, мероприятиях, финансировании содержится на сайте Администрации Лямбирского муниципального района в разделе «Муниципальные программы»</a:t>
            </a:r>
            <a:r>
              <a:rPr lang="en-US"/>
              <a:t>:</a:t>
            </a:r>
          </a:p>
          <a:p>
            <a:r>
              <a:rPr lang="en-US" i="1"/>
              <a:t/>
            </a:r>
            <a:br>
              <a:rPr lang="en-US" i="1"/>
            </a:br>
            <a:r>
              <a:rPr lang="en-US" b="1" i="1"/>
              <a:t> http://lyambir.e-mordovia.ru/content/view/5446 </a:t>
            </a:r>
            <a:endParaRPr lang="ru-RU" b="1" i="1"/>
          </a:p>
        </p:txBody>
      </p:sp>
      <p:sp>
        <p:nvSpPr>
          <p:cNvPr id="30725" name="Прямоугольник 6"/>
          <p:cNvSpPr>
            <a:spLocks noChangeArrowheads="1"/>
          </p:cNvSpPr>
          <p:nvPr/>
        </p:nvSpPr>
        <p:spPr bwMode="auto">
          <a:xfrm>
            <a:off x="3143250" y="4786313"/>
            <a:ext cx="6000750" cy="1754187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>
            <a:spAutoFit/>
          </a:bodyPr>
          <a:lstStyle/>
          <a:p>
            <a:r>
              <a:rPr lang="ru-RU" b="1"/>
              <a:t>Важно! </a:t>
            </a:r>
            <a:r>
              <a:rPr lang="ru-RU"/>
              <a:t>Ежегодно проводится мониторинг эффективности реализации муниципальных программ, а значит, эффективности расходов бюджетных средств. Мониторинг размещен на сайте Администрации Лямбирского муниципального района в разделе «Муниципальные программы».</a:t>
            </a:r>
          </a:p>
        </p:txBody>
      </p:sp>
      <p:pic>
        <p:nvPicPr>
          <p:cNvPr id="30726" name="Picture 3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42875" y="4857750"/>
            <a:ext cx="3000375" cy="178593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1746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2400" b="1" smtClean="0">
                <a:solidFill>
                  <a:srgbClr val="0000CC"/>
                </a:solidFill>
              </a:rPr>
              <a:t>Муниципальные программы Лямбирского муниципального района</a:t>
            </a:r>
            <a:r>
              <a:rPr lang="ru-RU" b="1" smtClean="0"/>
              <a:t/>
            </a:r>
            <a:br>
              <a:rPr lang="ru-RU" b="1" smtClean="0"/>
            </a:br>
            <a:endParaRPr lang="ru-RU" smtClean="0"/>
          </a:p>
        </p:txBody>
      </p:sp>
      <p:graphicFrame>
        <p:nvGraphicFramePr>
          <p:cNvPr id="7" name="Таблица 6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35638728"/>
              </p:ext>
            </p:extLst>
          </p:nvPr>
        </p:nvGraphicFramePr>
        <p:xfrm>
          <a:off x="0" y="1071563"/>
          <a:ext cx="9144000" cy="5274725"/>
        </p:xfrm>
        <a:graphic>
          <a:graphicData uri="http://schemas.openxmlformats.org/drawingml/2006/table">
            <a:tbl>
              <a:tblPr/>
              <a:tblGrid>
                <a:gridCol w="6149038"/>
                <a:gridCol w="2994962"/>
              </a:tblGrid>
              <a:tr h="669839"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Наименование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spc="0" dirty="0" smtClean="0">
                        <a:solidFill>
                          <a:srgbClr val="000000"/>
                        </a:solidFill>
                        <a:latin typeface="Times New Roman"/>
                        <a:ea typeface="Arial"/>
                        <a:cs typeface="Times New Roman"/>
                      </a:endParaRP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Сумма </a:t>
                      </a:r>
                      <a:r>
                        <a:rPr lang="ru-RU" sz="14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(тыс. руб</a:t>
                      </a: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.)</a:t>
                      </a:r>
                    </a:p>
                    <a:p>
                      <a:pPr algn="ctr">
                        <a:lnSpc>
                          <a:spcPts val="1270"/>
                        </a:lnSpc>
                        <a:spcAft>
                          <a:spcPts val="0"/>
                        </a:spcAft>
                      </a:pP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175409">
                <a:tc>
                  <a:txBody>
                    <a:bodyPr/>
                    <a:lstStyle/>
                    <a:p>
                      <a:pPr algn="l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ВСЕГО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500601,4</a:t>
                      </a:r>
                      <a:endParaRPr lang="ru-RU" sz="1400" b="1" dirty="0">
                        <a:latin typeface="+mn-lt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60683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"Развитие муниципальной службы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2015 - 2021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55,0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359418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жилищного строительства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Республики Мордовия на 2017-2021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13398,8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250442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образования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247786,2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7444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 программа "Развитие сферы культуры  и туризма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79760,6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1092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физической культуры и спорта в 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299,0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76064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«Развития сельского хозяйства и регулирования рынков сельскохозяйственной продукции, сырья и продовольствия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на 2013-2025 годы»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2383,6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33400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Республики Мордовия "Энергосбережение и повышение энергетической эффективности на территории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района" на 2016-2021 годы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12,0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02704">
                <a:tc>
                  <a:txBody>
                    <a:bodyPr/>
                    <a:lstStyle/>
                    <a:p>
                      <a:pPr algn="l">
                        <a:lnSpc>
                          <a:spcPts val="139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"Развитие автомобильных дорог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 районе Республики Мордовия на 2016-2021 годы"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10370,8</a:t>
                      </a:r>
                      <a:endParaRPr lang="ru-RU" sz="14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Повышения эффективности управления муниципальными финансами в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Лямбирском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муниципальном районе Республики Мордовия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10706,6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541024">
                <a:tc>
                  <a:txBody>
                    <a:bodyPr/>
                    <a:lstStyle/>
                    <a:p>
                      <a:pPr algn="l">
                        <a:lnSpc>
                          <a:spcPts val="1370"/>
                        </a:lnSpc>
                        <a:spcAft>
                          <a:spcPts val="0"/>
                        </a:spcAft>
                      </a:pP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Муниципальная программа </a:t>
                      </a:r>
                      <a:r>
                        <a:rPr lang="ru-RU" sz="1200" b="1" spc="0" dirty="0" err="1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Лямбирского</a:t>
                      </a:r>
                      <a:r>
                        <a:rPr lang="ru-RU" sz="1200" b="1" spc="0" dirty="0" smtClean="0">
                          <a:solidFill>
                            <a:srgbClr val="000000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 муниципального района "Формирование информационного общества в период до 2021 года"</a:t>
                      </a:r>
                      <a:endParaRPr lang="ru-RU" sz="1200" b="1" dirty="0"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ts val="1000"/>
                        </a:lnSpc>
                        <a:spcAft>
                          <a:spcPts val="0"/>
                        </a:spcAft>
                      </a:pPr>
                      <a:r>
                        <a:rPr lang="ru-RU" sz="1400" b="1" spc="0" dirty="0" smtClean="0">
                          <a:solidFill>
                            <a:schemeClr val="tx1"/>
                          </a:solidFill>
                          <a:latin typeface="Times New Roman"/>
                          <a:ea typeface="Arial"/>
                          <a:cs typeface="Times New Roman"/>
                        </a:rPr>
                        <a:t>109,0</a:t>
                      </a:r>
                      <a:endParaRPr lang="ru-RU" sz="1400" b="1" dirty="0">
                        <a:solidFill>
                          <a:schemeClr val="tx1"/>
                        </a:solidFill>
                        <a:latin typeface="Arial"/>
                        <a:ea typeface="Arial"/>
                        <a:cs typeface="Times New Roman"/>
                      </a:endParaRPr>
                    </a:p>
                  </a:txBody>
                  <a:tcPr marL="4542" marR="4542" marT="0" marB="0" anchor="b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>
                      <a:noFill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32789" name="Group 2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642324505"/>
              </p:ext>
            </p:extLst>
          </p:nvPr>
        </p:nvGraphicFramePr>
        <p:xfrm>
          <a:off x="-36513" y="0"/>
          <a:ext cx="9180513" cy="2708920"/>
        </p:xfrm>
        <a:graphic>
          <a:graphicData uri="http://schemas.openxmlformats.org/drawingml/2006/table">
            <a:tbl>
              <a:tblPr/>
              <a:tblGrid>
                <a:gridCol w="7610476"/>
                <a:gridCol w="1570037"/>
              </a:tblGrid>
              <a:tr h="54868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5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"Гармонизация межнациональных и межконфессиональных отношений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Республики Мордовия" на 2015-2025 годы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126,0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504056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88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 и поддержка субъектов малого и среднего предпринимательства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2016-2021 годы"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130,0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"Развитие Единой дежурно - диспетчерской службы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Лямбирского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муниципального района на 2016-2021 годы"</a:t>
                      </a:r>
                      <a:endParaRPr kumimoji="0" lang="ru-RU" sz="12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rgbClr val="000000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1298,5</a:t>
                      </a:r>
                      <a:endParaRPr kumimoji="0" lang="ru-RU" sz="1600" b="1" i="0" u="none" strike="noStrike" cap="none" normalizeH="0" baseline="0" dirty="0" smtClean="0">
                        <a:ln>
                          <a:noFill/>
                        </a:ln>
                        <a:solidFill>
                          <a:schemeClr val="tx1"/>
                        </a:solidFill>
                        <a:effectLst/>
                        <a:latin typeface="Arial" charset="0"/>
                        <a:ea typeface="Arial" charset="0"/>
                        <a:cs typeface="Times New Roman" pitchFamily="18" charset="0"/>
                      </a:endParaRP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"Управление муниципальным имуществом и земельными ресурсами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Республики Мордовия на 2017-2021 годы"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" charset="0"/>
                          <a:cs typeface="Times New Roman" pitchFamily="18" charset="0"/>
                        </a:rPr>
                        <a:t>1050,0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432048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"Обеспечение общественного порядка и противодействие преступности в </a:t>
                      </a:r>
                      <a:r>
                        <a:rPr kumimoji="0" lang="ru-RU" sz="1200" b="1" i="0" u="none" strike="noStrike" cap="none" normalizeH="0" baseline="0" dirty="0" err="1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Лямбирском</a:t>
                      </a: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 муниципальном районе на 2017-2021 годы"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" charset="0"/>
                          <a:cs typeface="Times New Roman" pitchFamily="18" charset="0"/>
                        </a:rPr>
                        <a:t>837,6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  <a:tr h="360040">
                <a:tc>
                  <a:txBody>
                    <a:bodyPr/>
                    <a:lstStyle/>
                    <a:p>
                      <a:pPr marL="0" marR="0" lvl="0" indent="0" algn="l" defTabSz="914400" rtl="0" eaLnBrk="1" fontAlgn="base" latinLnBrk="0" hangingPunct="1">
                        <a:lnSpc>
                          <a:spcPts val="1375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2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Times New Roman" pitchFamily="18" charset="0"/>
                          <a:ea typeface="Arial" charset="0"/>
                          <a:cs typeface="Times New Roman" pitchFamily="18" charset="0"/>
                        </a:rPr>
                        <a:t>Муниципальная программа «Комплексное развитие сельских территорий»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base" latinLnBrk="0" hangingPunct="1">
                        <a:lnSpc>
                          <a:spcPts val="1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tabLst/>
                      </a:pPr>
                      <a:r>
                        <a:rPr kumimoji="0" lang="ru-RU" sz="1600" b="1" i="0" u="none" strike="noStrike" cap="none" normalizeH="0" baseline="0" dirty="0" smtClean="0">
                          <a:ln>
                            <a:noFill/>
                          </a:ln>
                          <a:solidFill>
                            <a:schemeClr val="tx1"/>
                          </a:solidFill>
                          <a:effectLst/>
                          <a:latin typeface="Arial" charset="0"/>
                          <a:ea typeface="Arial" charset="0"/>
                          <a:cs typeface="Times New Roman" pitchFamily="18" charset="0"/>
                        </a:rPr>
                        <a:t>132277,7</a:t>
                      </a:r>
                    </a:p>
                  </a:txBody>
                  <a:tcPr marL="4618" marR="4618" marT="0" marB="0" anchor="b" horzOverflow="overflow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>
                      <a:noFill/>
                    </a:lnTlToBr>
                    <a:lnBlToTr>
                      <a:noFill/>
                    </a:lnBlToTr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32793" name="Rectangle 1"/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  <p:txBody>
          <a:bodyPr wrap="none" anchor="ctr">
            <a:spAutoFit/>
          </a:bodyPr>
          <a:lstStyle/>
          <a:p>
            <a:pPr eaLnBrk="0" hangingPunct="0"/>
            <a:endParaRPr lang="ru-RU"/>
          </a:p>
        </p:txBody>
      </p:sp>
    </p:spTree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794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z="3600" b="1" i="1" u="sng" smtClean="0">
                <a:solidFill>
                  <a:srgbClr val="0000CC"/>
                </a:solidFill>
              </a:rPr>
              <a:t>Контактная информация</a:t>
            </a:r>
          </a:p>
        </p:txBody>
      </p:sp>
      <p:sp>
        <p:nvSpPr>
          <p:cNvPr id="33795" name="Содержимое 2"/>
          <p:cNvSpPr>
            <a:spLocks noGrp="1"/>
          </p:cNvSpPr>
          <p:nvPr>
            <p:ph idx="1"/>
          </p:nvPr>
        </p:nvSpPr>
        <p:spPr>
          <a:xfrm>
            <a:off x="457200" y="1600200"/>
            <a:ext cx="8258175" cy="5114925"/>
          </a:xfrm>
        </p:spPr>
        <p:txBody>
          <a:bodyPr/>
          <a:lstStyle/>
          <a:p>
            <a:r>
              <a:rPr lang="ru-RU" sz="2400" b="1" i="1" smtClean="0">
                <a:solidFill>
                  <a:srgbClr val="CC0066"/>
                </a:solidFill>
              </a:rPr>
              <a:t>Адрес местонахождения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endParaRPr lang="ru-RU" sz="2400" b="1" i="1" smtClean="0">
              <a:solidFill>
                <a:srgbClr val="CC0066"/>
              </a:solidFill>
            </a:endParaRPr>
          </a:p>
          <a:p>
            <a:pPr>
              <a:buFontTx/>
              <a:buNone/>
            </a:pPr>
            <a:r>
              <a:rPr lang="ru-RU" sz="1800" b="1" smtClean="0"/>
              <a:t>      </a:t>
            </a:r>
            <a:r>
              <a:rPr lang="ru-RU" sz="1800" i="1" smtClean="0"/>
              <a:t>Финансовое управление Администрации Лямбирского муниципального района </a:t>
            </a:r>
            <a:r>
              <a:rPr lang="en-US" sz="1800" i="1" smtClean="0"/>
              <a:t>: </a:t>
            </a:r>
            <a:r>
              <a:rPr lang="ru-RU" sz="1800" i="1" smtClean="0"/>
              <a:t>с. Лямбирь ул.Ленина , д.11</a:t>
            </a:r>
          </a:p>
          <a:p>
            <a:pPr>
              <a:buFontTx/>
              <a:buNone/>
            </a:pPr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Контактный телефон</a:t>
            </a:r>
            <a:r>
              <a:rPr lang="en-US" sz="2400" b="1" i="1" smtClean="0">
                <a:solidFill>
                  <a:srgbClr val="CC0066"/>
                </a:solidFill>
              </a:rPr>
              <a:t>:</a:t>
            </a:r>
            <a:r>
              <a:rPr lang="ru-RU" sz="2400" b="1" i="1" smtClean="0">
                <a:solidFill>
                  <a:srgbClr val="CC0066"/>
                </a:solidFill>
              </a:rPr>
              <a:t> </a:t>
            </a:r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2-90-96 </a:t>
            </a:r>
            <a:r>
              <a:rPr lang="ru-RU" sz="1800" i="1" smtClean="0"/>
              <a:t>– Первый заместитель Главы Лямбирского муниципального района - начальник Финансового   управления</a:t>
            </a:r>
          </a:p>
          <a:p>
            <a:pPr>
              <a:buFontTx/>
              <a:buNone/>
            </a:pPr>
            <a:endParaRPr lang="ru-RU" sz="1800" i="1" smtClean="0"/>
          </a:p>
          <a:p>
            <a:pPr>
              <a:buFontTx/>
              <a:buNone/>
            </a:pPr>
            <a:r>
              <a:rPr lang="ru-RU" sz="1800" smtClean="0"/>
              <a:t>       </a:t>
            </a:r>
            <a:r>
              <a:rPr lang="ru-RU" sz="1800" b="1" smtClean="0"/>
              <a:t>8 (83441) 2-36-72 </a:t>
            </a:r>
            <a:r>
              <a:rPr lang="ru-RU" sz="1800" smtClean="0"/>
              <a:t>–</a:t>
            </a:r>
            <a:r>
              <a:rPr lang="ru-RU" sz="1800" i="1" smtClean="0"/>
              <a:t> Бухгалтерия Финансового управления</a:t>
            </a:r>
          </a:p>
          <a:p>
            <a:endParaRPr lang="ru-RU" sz="1800" smtClean="0"/>
          </a:p>
          <a:p>
            <a:r>
              <a:rPr lang="ru-RU" sz="2400" b="1" i="1" smtClean="0">
                <a:solidFill>
                  <a:srgbClr val="CC0066"/>
                </a:solidFill>
              </a:rPr>
              <a:t>Факс</a:t>
            </a:r>
            <a:r>
              <a:rPr lang="en-US" sz="2400" b="1" i="1" smtClean="0">
                <a:solidFill>
                  <a:srgbClr val="CC0066"/>
                </a:solidFill>
              </a:rPr>
              <a:t>: </a:t>
            </a:r>
            <a:r>
              <a:rPr lang="en-US" sz="1800" b="1" smtClean="0"/>
              <a:t>8 (83441) 2-90-17</a:t>
            </a:r>
            <a:endParaRPr lang="ru-RU" sz="1800" b="1" smtClean="0"/>
          </a:p>
          <a:p>
            <a:endParaRPr lang="en-US" sz="2400" b="1" i="1" smtClean="0">
              <a:solidFill>
                <a:srgbClr val="CC0066"/>
              </a:solidFill>
            </a:endParaRPr>
          </a:p>
          <a:p>
            <a:r>
              <a:rPr lang="ru-RU" sz="2400" b="1" i="1" smtClean="0">
                <a:solidFill>
                  <a:srgbClr val="CC0066"/>
                </a:solidFill>
              </a:rPr>
              <a:t>Адрес электронной почты</a:t>
            </a:r>
            <a:r>
              <a:rPr lang="en-US" sz="1800" smtClean="0"/>
              <a:t>: </a:t>
            </a:r>
            <a:r>
              <a:rPr lang="en-US" sz="1800" b="1" smtClean="0"/>
              <a:t>finuprlmb@mail.ru</a:t>
            </a:r>
            <a:endParaRPr lang="ru-RU" sz="1800" b="1" smtClean="0"/>
          </a:p>
          <a:p>
            <a:pPr>
              <a:buFontTx/>
              <a:buNone/>
            </a:pPr>
            <a:r>
              <a:rPr lang="ru-RU" sz="1400" smtClean="0"/>
              <a:t>                                                     </a:t>
            </a: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Оформление по умолчанию">
  <a:themeElements>
    <a:clrScheme name="Оформление по умолчанию 1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Оформление по умолчанию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>
    <a:extraClrScheme>
      <a:clrScheme name="Оформление по умолчанию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Оформление по умолчанию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Оформление по умолчанию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Override1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2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ppt/theme/themeOverride3.xml><?xml version="1.0" encoding="utf-8"?>
<a:themeOverride xmlns:a="http://schemas.openxmlformats.org/drawingml/2006/main">
  <a:clrScheme name="Оформление по умолчанию 1">
    <a:dk1>
      <a:srgbClr val="000000"/>
    </a:dk1>
    <a:lt1>
      <a:srgbClr val="FFFFFF"/>
    </a:lt1>
    <a:dk2>
      <a:srgbClr val="000000"/>
    </a:dk2>
    <a:lt2>
      <a:srgbClr val="808080"/>
    </a:lt2>
    <a:accent1>
      <a:srgbClr val="BBE0E3"/>
    </a:accent1>
    <a:accent2>
      <a:srgbClr val="333399"/>
    </a:accent2>
    <a:accent3>
      <a:srgbClr val="FFFFFF"/>
    </a:accent3>
    <a:accent4>
      <a:srgbClr val="000000"/>
    </a:accent4>
    <a:accent5>
      <a:srgbClr val="DAEDEF"/>
    </a:accent5>
    <a:accent6>
      <a:srgbClr val="2D2D8A"/>
    </a:accent6>
    <a:hlink>
      <a:srgbClr val="009999"/>
    </a:hlink>
    <a:folHlink>
      <a:srgbClr val="99CC00"/>
    </a:folHlink>
  </a:clrScheme>
  <a:fontScheme name="Оформление по умолчанию">
    <a:majorFont>
      <a:latin typeface="Arial"/>
      <a:ea typeface=""/>
      <a:cs typeface=""/>
    </a:majorFont>
    <a:minorFont>
      <a:latin typeface="Arial"/>
      <a:ea typeface=""/>
      <a:cs typeface=""/>
    </a:minorFont>
  </a:fontScheme>
  <a:fmtScheme name="Стандартная">
    <a:fillStyleLst>
      <a:solidFill>
        <a:schemeClr val="phClr"/>
      </a:solidFill>
      <a:gradFill rotWithShape="1">
        <a:gsLst>
          <a:gs pos="0">
            <a:schemeClr val="phClr">
              <a:tint val="50000"/>
              <a:satMod val="300000"/>
            </a:schemeClr>
          </a:gs>
          <a:gs pos="35000">
            <a:schemeClr val="phClr">
              <a:tint val="37000"/>
              <a:satMod val="300000"/>
            </a:schemeClr>
          </a:gs>
          <a:gs pos="100000">
            <a:schemeClr val="phClr">
              <a:tint val="15000"/>
              <a:satMod val="350000"/>
            </a:schemeClr>
          </a:gs>
        </a:gsLst>
        <a:lin ang="16200000" scaled="1"/>
      </a:gradFill>
      <a:gradFill rotWithShape="1">
        <a:gsLst>
          <a:gs pos="0">
            <a:schemeClr val="phClr">
              <a:shade val="51000"/>
              <a:satMod val="130000"/>
            </a:schemeClr>
          </a:gs>
          <a:gs pos="80000">
            <a:schemeClr val="phClr">
              <a:shade val="93000"/>
              <a:satMod val="130000"/>
            </a:schemeClr>
          </a:gs>
          <a:gs pos="100000">
            <a:schemeClr val="phClr">
              <a:shade val="94000"/>
              <a:satMod val="135000"/>
            </a:schemeClr>
          </a:gs>
        </a:gsLst>
        <a:lin ang="16200000" scaled="0"/>
      </a:gradFill>
    </a:fillStyleLst>
    <a:lnStyleLst>
      <a:ln w="9525" cap="flat" cmpd="sng" algn="ctr">
        <a:solidFill>
          <a:schemeClr val="phClr">
            <a:shade val="95000"/>
            <a:satMod val="105000"/>
          </a:schemeClr>
        </a:solidFill>
        <a:prstDash val="solid"/>
      </a:ln>
      <a:ln w="25400" cap="flat" cmpd="sng" algn="ctr">
        <a:solidFill>
          <a:schemeClr val="phClr"/>
        </a:solidFill>
        <a:prstDash val="solid"/>
      </a:ln>
      <a:ln w="38100" cap="flat" cmpd="sng" algn="ctr">
        <a:solidFill>
          <a:schemeClr val="phClr"/>
        </a:solidFill>
        <a:prstDash val="solid"/>
      </a:ln>
    </a:lnStyleLst>
    <a:effectStyleLst>
      <a:effectStyle>
        <a:effectLst>
          <a:outerShdw blurRad="40000" dist="20000" dir="5400000" rotWithShape="0">
            <a:srgbClr val="000000">
              <a:alpha val="38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</a:effectStyle>
      <a:effectStyle>
        <a:effectLst>
          <a:outerShdw blurRad="40000" dist="23000" dir="5400000" rotWithShape="0">
            <a:srgbClr val="000000">
              <a:alpha val="35000"/>
            </a:srgbClr>
          </a:outerShdw>
        </a:effectLst>
        <a:scene3d>
          <a:camera prst="orthographicFront">
            <a:rot lat="0" lon="0" rev="0"/>
          </a:camera>
          <a:lightRig rig="threePt" dir="t">
            <a:rot lat="0" lon="0" rev="1200000"/>
          </a:lightRig>
        </a:scene3d>
        <a:sp3d>
          <a:bevelT w="63500" h="25400"/>
        </a:sp3d>
      </a:effectStyle>
    </a:effectStyleLst>
    <a:bgFillStyleLst>
      <a:solidFill>
        <a:schemeClr val="phClr"/>
      </a:solidFill>
      <a:gradFill rotWithShape="1">
        <a:gsLst>
          <a:gs pos="0">
            <a:schemeClr val="phClr">
              <a:tint val="40000"/>
              <a:satMod val="350000"/>
            </a:schemeClr>
          </a:gs>
          <a:gs pos="40000">
            <a:schemeClr val="phClr">
              <a:tint val="45000"/>
              <a:shade val="99000"/>
              <a:satMod val="350000"/>
            </a:schemeClr>
          </a:gs>
          <a:gs pos="100000">
            <a:schemeClr val="phClr">
              <a:shade val="20000"/>
              <a:satMod val="255000"/>
            </a:schemeClr>
          </a:gs>
        </a:gsLst>
        <a:path path="circle">
          <a:fillToRect l="50000" t="-80000" r="50000" b="180000"/>
        </a:path>
      </a:gradFill>
      <a:gradFill rotWithShape="1">
        <a:gsLst>
          <a:gs pos="0">
            <a:schemeClr val="phClr">
              <a:tint val="80000"/>
              <a:satMod val="300000"/>
            </a:schemeClr>
          </a:gs>
          <a:gs pos="100000">
            <a:schemeClr val="phClr">
              <a:shade val="30000"/>
              <a:satMod val="200000"/>
            </a:schemeClr>
          </a:gs>
        </a:gsLst>
        <a:path path="circle">
          <a:fillToRect l="50000" t="50000" r="50000" b="50000"/>
        </a:path>
      </a:gradFill>
    </a:bgFillStyleLst>
  </a:fmtScheme>
</a:themeOverride>
</file>

<file path=docProps/app.xml><?xml version="1.0" encoding="utf-8"?>
<Properties xmlns="http://schemas.openxmlformats.org/officeDocument/2006/extended-properties" xmlns:vt="http://schemas.openxmlformats.org/officeDocument/2006/docPropsVTypes">
  <Template>Competition</Template>
  <TotalTime>10530</TotalTime>
  <Words>1818</Words>
  <Application>Microsoft Office PowerPoint</Application>
  <PresentationFormat>Экран (4:3)</PresentationFormat>
  <Paragraphs>278</Paragraphs>
  <Slides>31</Slides>
  <Notes>1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31</vt:i4>
      </vt:variant>
    </vt:vector>
  </HeadingPairs>
  <TitlesOfParts>
    <vt:vector size="32" baseType="lpstr">
      <vt:lpstr>Оформление по умолчанию</vt:lpstr>
      <vt:lpstr>БЮДЖЕТ ДЛЯ ГРАЖДАН</vt:lpstr>
      <vt:lpstr>Презентация PowerPoint</vt:lpstr>
      <vt:lpstr>Презентация PowerPoint</vt:lpstr>
      <vt:lpstr>33732 чел. Численность населения (среднегодовая)</vt:lpstr>
      <vt:lpstr>Лямбирский муниципальный район в составе Республики Мордовия  ( итоги 2019 года 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Основные направления бюджетной политики на 2016 и плановый период 2017-2018 годов </vt:lpstr>
      <vt:lpstr>Основные характеристики бюджета Лямбирского муниципального района в 2020 году (тыс.рублей)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Расходная часть бюджета Лямбирского муниципального района </vt:lpstr>
      <vt:lpstr>Расходы по отрасли «Сельское хозяйство и рыболовство»  Лямбирского муниципального района (тыс.рублей) Доля отрасли в общих расходах в 2020 году – 0,9 %</vt:lpstr>
      <vt:lpstr>Расходы Дорожного фонда Лямбирского муниципального района (тыс.рублей)  Доля отрасли в общих расходах в 2020 году – 1,9 %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Межбюджетные трансферты из республиканского бюджета Республики Мордовия бюджету Лямбирского муниципального района</vt:lpstr>
      <vt:lpstr>Презентация PowerPoint</vt:lpstr>
      <vt:lpstr>Муниципальные программы Лямбирского муниципального района </vt:lpstr>
      <vt:lpstr>Презентация PowerPoint</vt:lpstr>
      <vt:lpstr>Контактная информация</vt:lpstr>
    </vt:vector>
  </TitlesOfParts>
  <Company>Dnsoft</Company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БЮДЖЕТ ДЛЯ ГРАЖДАН</dc:title>
  <dc:creator>Баймашкин Реан Юнирович</dc:creator>
  <cp:lastModifiedBy>Ильвера Р. Кудрякова</cp:lastModifiedBy>
  <cp:revision>540</cp:revision>
  <dcterms:created xsi:type="dcterms:W3CDTF">2015-11-30T09:01:05Z</dcterms:created>
  <dcterms:modified xsi:type="dcterms:W3CDTF">2020-10-16T11:26:23Z</dcterms:modified>
</cp:coreProperties>
</file>