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theme/themeOverride1.xml" ContentType="application/vnd.openxmlformats-officedocument.themeOverride+xml"/>
  <Override PartName="/ppt/charts/chart4.xml" ContentType="application/vnd.openxmlformats-officedocument.drawingml.chart+xml"/>
  <Override PartName="/ppt/theme/themeOverride2.xml" ContentType="application/vnd.openxmlformats-officedocument.themeOverride+xml"/>
  <Override PartName="/ppt/drawings/drawing1.xml" ContentType="application/vnd.openxmlformats-officedocument.drawingml.chartshapes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notesSlides/notesSlide1.xml" ContentType="application/vnd.openxmlformats-officedocument.presentationml.notesSlide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theme/themeOverride3.xml" ContentType="application/vnd.openxmlformats-officedocument.themeOverride+xml"/>
  <Override PartName="/ppt/charts/chart9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8" r:id="rId1"/>
  </p:sldMasterIdLst>
  <p:notesMasterIdLst>
    <p:notesMasterId r:id="rId33"/>
  </p:notesMasterIdLst>
  <p:sldIdLst>
    <p:sldId id="256" r:id="rId2"/>
    <p:sldId id="258" r:id="rId3"/>
    <p:sldId id="262" r:id="rId4"/>
    <p:sldId id="304" r:id="rId5"/>
    <p:sldId id="305" r:id="rId6"/>
    <p:sldId id="264" r:id="rId7"/>
    <p:sldId id="272" r:id="rId8"/>
    <p:sldId id="263" r:id="rId9"/>
    <p:sldId id="268" r:id="rId10"/>
    <p:sldId id="267" r:id="rId11"/>
    <p:sldId id="310" r:id="rId12"/>
    <p:sldId id="306" r:id="rId13"/>
    <p:sldId id="284" r:id="rId14"/>
    <p:sldId id="318" r:id="rId15"/>
    <p:sldId id="317" r:id="rId16"/>
    <p:sldId id="271" r:id="rId17"/>
    <p:sldId id="316" r:id="rId18"/>
    <p:sldId id="322" r:id="rId19"/>
    <p:sldId id="314" r:id="rId20"/>
    <p:sldId id="315" r:id="rId21"/>
    <p:sldId id="287" r:id="rId22"/>
    <p:sldId id="319" r:id="rId23"/>
    <p:sldId id="320" r:id="rId24"/>
    <p:sldId id="321" r:id="rId25"/>
    <p:sldId id="280" r:id="rId26"/>
    <p:sldId id="307" r:id="rId27"/>
    <p:sldId id="296" r:id="rId28"/>
    <p:sldId id="308" r:id="rId29"/>
    <p:sldId id="311" r:id="rId30"/>
    <p:sldId id="312" r:id="rId31"/>
    <p:sldId id="309" r:id="rId32"/>
  </p:sldIdLst>
  <p:sldSz cx="9144000" cy="6858000" type="screen4x3"/>
  <p:notesSz cx="6797675" cy="9928225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66"/>
    <a:srgbClr val="0000CC"/>
    <a:srgbClr val="660033"/>
    <a:srgbClr val="FF9999"/>
    <a:srgbClr val="33CCFF"/>
    <a:srgbClr val="FFCC00"/>
    <a:srgbClr val="FFCC66"/>
    <a:srgbClr val="92161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017" autoAdjust="0"/>
    <p:restoredTop sz="94660"/>
  </p:normalViewPr>
  <p:slideViewPr>
    <p:cSldViewPr>
      <p:cViewPr varScale="1">
        <p:scale>
          <a:sx n="110" d="100"/>
          <a:sy n="110" d="100"/>
        </p:scale>
        <p:origin x="-182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baimashkin\Desktop\&#1041;&#1102;&#1076;&#1078;&#1077;&#1090;%20&#1076;&#1083;&#1103;%20&#1075;&#1088;&#1072;&#1078;&#1076;&#1072;&#1085;(&#1060;&#1054;&#1056;&#1052;&#1067;)%202019\&#1057;&#1090;&#1088;&#1091;&#1082;&#1090;&#1091;&#1088;&#1072;%20&#1085;&#1072;&#1083;&#1086;&#1075;&#1086;&#1074;&#1099;&#1093;%20&#1076;&#1086;&#1093;&#1086;&#1076;&#1086;&#1074;%20&#1073;&#1102;&#1076;&#1078;&#1077;&#1090;&#1072;%20&#1051;&#1103;&#1084;&#1073;&#1080;&#1088;&#1089;&#1082;&#1086;&#1075;&#1086;%20&#1084;&#1091;&#1085;&#1080;&#1094;&#1080;&#1087;&#1072;&#1083;&#1100;&#1085;&#1086;&#1075;&#1086;%20&#1088;&#1072;&#1081;&#1086;&#1085;&#1072;.xlsx" TargetMode="External"/><Relationship Id="rId1" Type="http://schemas.openxmlformats.org/officeDocument/2006/relationships/themeOverride" Target="../theme/themeOverride1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oleObject" Target="file:///C:\Users\baimashkin\Desktop\&#1041;&#1102;&#1076;&#1078;&#1077;&#1090;%20&#1076;&#1083;&#1103;%20&#1075;&#1088;&#1072;&#1078;&#1076;&#1072;&#1085;(&#1060;&#1054;&#1056;&#1052;&#1067;)%202019\&#1057;&#1090;&#1088;&#1091;&#1082;&#1090;&#1091;&#1088;&#1072;%20&#1085;&#1077;&#1085;&#1072;&#1083;&#1086;&#1075;&#1086;&#1074;&#1099;&#1093;%20&#1076;&#1086;&#1093;&#1086;&#1076;&#1086;&#1074;%20&#1073;&#1102;&#1076;&#1078;&#1077;&#1090;&#1072;%20&#1051;&#1103;&#1084;&#1073;&#1080;&#1088;&#1089;&#1082;&#1086;&#1075;&#1086;%20&#1084;&#1091;&#1085;&#1080;&#1094;&#1080;&#1087;&#1072;&#1083;&#1100;&#1085;&#1086;&#1075;&#1086;%20&#1088;&#1072;&#1081;&#1086;&#1085;&#1072;.xlsx" TargetMode="External"/><Relationship Id="rId1" Type="http://schemas.openxmlformats.org/officeDocument/2006/relationships/themeOverride" Target="../theme/themeOverride2.xm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4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5.xlsx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baimashkin\Desktop\&#1041;&#1102;&#1076;&#1078;&#1077;&#1090;%20&#1076;&#1083;&#1103;%20&#1043;&#1088;&#1072;&#1078;%202017\&#1056;&#1077;&#1072;&#1085;.xlsx" TargetMode="External"/><Relationship Id="rId1" Type="http://schemas.openxmlformats.org/officeDocument/2006/relationships/themeOverride" Target="../theme/themeOverride3.xm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6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0836811023622045"/>
          <c:y val="4.0796998031496064E-2"/>
          <c:w val="0.65543585958005246"/>
          <c:h val="0.8358486712598425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</c:numCache>
            </c:num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468.6</c:v>
                </c:pt>
                <c:pt idx="1">
                  <c:v>441.1</c:v>
                </c:pt>
                <c:pt idx="2">
                  <c:v>481.3</c:v>
                </c:pt>
                <c:pt idx="3">
                  <c:v>531</c:v>
                </c:pt>
                <c:pt idx="4">
                  <c:v>529.29999999999995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Расходы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3.1250000000000042E-2"/>
                  <c:y val="2.1874753937007902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2.083333333333337E-2"/>
                  <c:y val="1.25000000000000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2.9166666666666667E-2"/>
                  <c:y val="1.8749999999999999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1.8749835958005251E-2"/>
                  <c:y val="3.1250000000000002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2.0833333333333332E-2"/>
                  <c:y val="1.8750000000000013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0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</c:numCache>
            </c:num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472.9</c:v>
                </c:pt>
                <c:pt idx="1">
                  <c:v>429.9</c:v>
                </c:pt>
                <c:pt idx="2">
                  <c:v>484.4</c:v>
                </c:pt>
                <c:pt idx="3">
                  <c:v>526.29999999999995</c:v>
                </c:pt>
                <c:pt idx="4">
                  <c:v>535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Столбец1</c:v>
                </c:pt>
              </c:strCache>
            </c:strRef>
          </c:tx>
          <c:invertIfNegative val="0"/>
          <c:cat>
            <c:numRef>
              <c:f>Лист1!$A$2:$A$6</c:f>
              <c:numCache>
                <c:formatCode>General</c:formatCode>
                <c:ptCount val="5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</c:numCache>
            </c:numRef>
          </c:cat>
          <c:val>
            <c:numRef>
              <c:f>Лист1!$D$2:$D$6</c:f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7799808"/>
        <c:axId val="127384320"/>
      </c:barChart>
      <c:catAx>
        <c:axId val="4779980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27384320"/>
        <c:crosses val="autoZero"/>
        <c:auto val="1"/>
        <c:lblAlgn val="ctr"/>
        <c:lblOffset val="100"/>
        <c:noMultiLvlLbl val="0"/>
      </c:catAx>
      <c:valAx>
        <c:axId val="12738432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47799808"/>
        <c:crosses val="autoZero"/>
        <c:crossBetween val="between"/>
      </c:valAx>
      <c:spPr>
        <a:noFill/>
        <a:ln w="25410">
          <a:noFill/>
        </a:ln>
      </c:spPr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1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5.6243110236220473E-2"/>
          <c:y val="3.1421998031496062E-2"/>
          <c:w val="0.75049835958005251"/>
          <c:h val="0.7693176673228346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Неналоговые доходы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</c:numCache>
            </c:num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8.1999999999999993</c:v>
                </c:pt>
                <c:pt idx="1">
                  <c:v>12.8</c:v>
                </c:pt>
                <c:pt idx="2">
                  <c:v>10.1</c:v>
                </c:pt>
                <c:pt idx="3">
                  <c:v>19.3</c:v>
                </c:pt>
                <c:pt idx="4">
                  <c:v>12.1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Налоговые доходы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</c:numCache>
            </c:num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101.5</c:v>
                </c:pt>
                <c:pt idx="1">
                  <c:v>91.8</c:v>
                </c:pt>
                <c:pt idx="2">
                  <c:v>93.4</c:v>
                </c:pt>
                <c:pt idx="3">
                  <c:v>101.7</c:v>
                </c:pt>
                <c:pt idx="4">
                  <c:v>103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</c:numCache>
            </c:numRef>
          </c:cat>
          <c:val>
            <c:numRef>
              <c:f>Лист1!$D$2:$D$6</c:f>
              <c:numCache>
                <c:formatCode>General</c:formatCode>
                <c:ptCount val="5"/>
                <c:pt idx="0">
                  <c:v>358.9</c:v>
                </c:pt>
                <c:pt idx="1">
                  <c:v>336.5</c:v>
                </c:pt>
                <c:pt idx="2">
                  <c:v>377.8</c:v>
                </c:pt>
                <c:pt idx="3">
                  <c:v>410</c:v>
                </c:pt>
                <c:pt idx="4">
                  <c:v>414.2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7798784"/>
        <c:axId val="127387328"/>
      </c:barChart>
      <c:catAx>
        <c:axId val="4779878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27387328"/>
        <c:crosses val="autoZero"/>
        <c:auto val="1"/>
        <c:lblAlgn val="ctr"/>
        <c:lblOffset val="100"/>
        <c:noMultiLvlLbl val="0"/>
      </c:catAx>
      <c:valAx>
        <c:axId val="12738732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47798784"/>
        <c:crosses val="autoZero"/>
        <c:crossBetween val="between"/>
      </c:valAx>
      <c:spPr>
        <a:noFill/>
        <a:ln w="25392">
          <a:noFill/>
        </a:ln>
      </c:spPr>
    </c:plotArea>
    <c:legend>
      <c:legendPos val="r"/>
      <c:layout>
        <c:manualLayout>
          <c:xMode val="edge"/>
          <c:yMode val="edge"/>
          <c:x val="0.84322316074127102"/>
          <c:y val="0.24772917274229611"/>
          <c:w val="0.14706841644794399"/>
          <c:h val="0.4887012734519296"/>
        </c:manualLayout>
      </c:layout>
      <c:overlay val="0"/>
      <c:txPr>
        <a:bodyPr/>
        <a:lstStyle/>
        <a:p>
          <a:pPr>
            <a:defRPr sz="10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799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/>
                      <a:t>Единый сельскохозяйственный налог
</a:t>
                    </a:r>
                    <a:r>
                      <a:rPr lang="ru-RU" dirty="0" smtClean="0"/>
                      <a:t>1,5%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/>
                      <a:t>Госпошлина
</a:t>
                    </a:r>
                    <a:r>
                      <a:rPr lang="en-US" dirty="0" smtClean="0"/>
                      <a:t>3.</a:t>
                    </a:r>
                    <a:r>
                      <a:rPr lang="ru-RU" dirty="0" smtClean="0"/>
                      <a:t>6%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dirty="0"/>
                      <a:t>Единый налог на временный доход
</a:t>
                    </a:r>
                    <a:r>
                      <a:rPr lang="ru-RU" dirty="0" smtClean="0"/>
                      <a:t>5,1%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dirty="0"/>
                      <a:t>УСН на основе патента
0</a:t>
                    </a:r>
                    <a:r>
                      <a:rPr lang="en-US" dirty="0" smtClean="0"/>
                      <a:t>.</a:t>
                    </a:r>
                    <a:r>
                      <a:rPr lang="ru-RU" dirty="0" smtClean="0"/>
                      <a:t>4%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ru-RU" dirty="0"/>
                      <a:t>Налог на доходы физических лиц
</a:t>
                    </a:r>
                    <a:r>
                      <a:rPr lang="ru-RU" dirty="0" smtClean="0"/>
                      <a:t>69,9%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5"/>
              <c:layout>
                <c:manualLayout>
                  <c:x val="-6.9151356080489942E-3"/>
                  <c:y val="4.9775465022464408E-4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Акцизы
</a:t>
                    </a:r>
                    <a:r>
                      <a:rPr lang="ru-RU" dirty="0" smtClean="0"/>
                      <a:t>9,0%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Лист1!$A$1:$A$6</c:f>
              <c:strCache>
                <c:ptCount val="6"/>
                <c:pt idx="0">
                  <c:v>Единый сельскохозяйственный налог</c:v>
                </c:pt>
                <c:pt idx="1">
                  <c:v>Госпошлина</c:v>
                </c:pt>
                <c:pt idx="2">
                  <c:v>Единый налог на временный доход</c:v>
                </c:pt>
                <c:pt idx="3">
                  <c:v>УСН на основе патента</c:v>
                </c:pt>
                <c:pt idx="4">
                  <c:v>Налог на доходы физических лиц</c:v>
                </c:pt>
                <c:pt idx="5">
                  <c:v>Акцизы</c:v>
                </c:pt>
              </c:strCache>
            </c:strRef>
          </c:cat>
          <c:val>
            <c:numRef>
              <c:f>Лист1!$B$1:$B$6</c:f>
              <c:numCache>
                <c:formatCode>0.00%</c:formatCode>
                <c:ptCount val="6"/>
                <c:pt idx="0">
                  <c:v>1.9000000000000038E-2</c:v>
                </c:pt>
                <c:pt idx="1">
                  <c:v>3.4000000000000002E-2</c:v>
                </c:pt>
                <c:pt idx="2">
                  <c:v>6.2000000000000034E-2</c:v>
                </c:pt>
                <c:pt idx="3">
                  <c:v>2.0000000000000048E-3</c:v>
                </c:pt>
                <c:pt idx="4">
                  <c:v>0.72100000000000064</c:v>
                </c:pt>
                <c:pt idx="5">
                  <c:v>8.5000000000000006E-2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zero"/>
    <c:showDLblsOverMax val="0"/>
  </c:chart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7.7777777777777779E-2"/>
          <c:y val="0.16620370370370369"/>
          <c:w val="0.75972222222222263"/>
          <c:h val="0.75092592592592589"/>
        </c:manualLayout>
      </c:layout>
      <c:pie3DChart>
        <c:varyColors val="1"/>
        <c:ser>
          <c:idx val="0"/>
          <c:order val="0"/>
          <c:explosion val="16"/>
          <c:dPt>
            <c:idx val="0"/>
            <c:bubble3D val="0"/>
            <c:spPr>
              <a:solidFill>
                <a:srgbClr val="BBE0E3"/>
              </a:solidFill>
            </c:spPr>
          </c:dPt>
          <c:dPt>
            <c:idx val="1"/>
            <c:bubble3D val="0"/>
            <c:spPr>
              <a:solidFill>
                <a:srgbClr val="333399">
                  <a:lumMod val="60000"/>
                  <a:lumOff val="40000"/>
                </a:srgbClr>
              </a:solidFill>
            </c:spPr>
          </c:dPt>
          <c:dLbls>
            <c:dLbl>
              <c:idx val="0"/>
              <c:layout>
                <c:manualLayout>
                  <c:x val="5.9348821418048973E-2"/>
                  <c:y val="-5.1493469134644594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Платежи</a:t>
                    </a:r>
                    <a:r>
                      <a:rPr lang="ru-RU" baseline="0" dirty="0" smtClean="0"/>
                      <a:t> при пользовании природными ресурсами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4,1%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0.63533783882870154"/>
                  <c:y val="0.5778881458949546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Штрафы,</a:t>
                    </a:r>
                    <a:r>
                      <a:rPr lang="ru-RU" baseline="0" dirty="0" smtClean="0"/>
                      <a:t> санкции, возмещение вреда</a:t>
                    </a:r>
                  </a:p>
                  <a:p>
                    <a:r>
                      <a:rPr lang="ru-RU" baseline="0" dirty="0" smtClean="0"/>
                      <a:t>0,9%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3.8538383292101592E-3"/>
                  <c:y val="8.9316985289280226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Прочие неналоговые доходы
</a:t>
                    </a:r>
                    <a:r>
                      <a:rPr lang="ru-RU" dirty="0" smtClean="0"/>
                      <a:t>2,8%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0.6955245526241296"/>
                  <c:y val="-0.59685064748725103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Доходы от сдачи в аренду государственного имущества 
</a:t>
                    </a:r>
                    <a:r>
                      <a:rPr lang="ru-RU" dirty="0" smtClean="0"/>
                      <a:t>0,3%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5.8761674611572112E-2"/>
                  <c:y val="-0.11400388030409714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Доходы в виде арендной платы на земельные участки 
</a:t>
                    </a:r>
                    <a:r>
                      <a:rPr lang="ru-RU" dirty="0" smtClean="0"/>
                      <a:t>2,4%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'[Структура неналоговых доходов бюджета Лямбирского муниципального района.xlsx]Лист1'!$A$1:$A$5</c:f>
              <c:strCache>
                <c:ptCount val="5"/>
                <c:pt idx="0">
                  <c:v>Штрафы, санкции, возмещение вреда
</c:v>
                </c:pt>
                <c:pt idx="1">
                  <c:v>Платежи при пользовании природными ресурсами
</c:v>
                </c:pt>
                <c:pt idx="2">
                  <c:v>Прочие неналоговые доходы
</c:v>
                </c:pt>
                <c:pt idx="3">
                  <c:v>Доходы от сдачи в аренду государственного имущества </c:v>
                </c:pt>
                <c:pt idx="4">
                  <c:v>Доходы в виде арендной платы на земельные участки 
</c:v>
                </c:pt>
              </c:strCache>
            </c:strRef>
          </c:cat>
          <c:val>
            <c:numRef>
              <c:f>'[Структура неналоговых доходов бюджета Лямбирского муниципального района.xlsx]Лист1'!$B$1:$B$5</c:f>
              <c:numCache>
                <c:formatCode>0.00%</c:formatCode>
                <c:ptCount val="5"/>
                <c:pt idx="0">
                  <c:v>1.0000000000000005E-2</c:v>
                </c:pt>
                <c:pt idx="1">
                  <c:v>4.0000000000000105E-3</c:v>
                </c:pt>
                <c:pt idx="2">
                  <c:v>2.9000000000000001E-2</c:v>
                </c:pt>
                <c:pt idx="3">
                  <c:v>1.0000000000000005E-2</c:v>
                </c:pt>
                <c:pt idx="4">
                  <c:v>2.9000000000000001E-2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zero"/>
    <c:showDLblsOverMax val="0"/>
  </c:chart>
  <c:externalData r:id="rId2">
    <c:autoUpdate val="0"/>
  </c:externalData>
  <c:userShapes r:id="rId3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2019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Лист1!$A$2:$A$6</c:f>
              <c:strCache>
                <c:ptCount val="5"/>
                <c:pt idx="0">
                  <c:v>Дошкольное образование</c:v>
                </c:pt>
                <c:pt idx="1">
                  <c:v>Общее образование</c:v>
                </c:pt>
                <c:pt idx="2">
                  <c:v>Дополнительное образование</c:v>
                </c:pt>
                <c:pt idx="3">
                  <c:v>Молодежная политика и оздоровление детей</c:v>
                </c:pt>
                <c:pt idx="4">
                  <c:v>Другие вопросы в области образования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55612.6</c:v>
                </c:pt>
                <c:pt idx="1">
                  <c:v>225163.4</c:v>
                </c:pt>
                <c:pt idx="2">
                  <c:v>31772.400000000001</c:v>
                </c:pt>
                <c:pt idx="3">
                  <c:v>272.39999999999998</c:v>
                </c:pt>
                <c:pt idx="4">
                  <c:v>1712.4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2020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3.3979404938696896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6.3104609171865653E-2"/>
                  <c:y val="2.511700171824024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4.3687806349753187E-2"/>
                  <c:y val="-7.535100515472073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1.9416675415269861E-2"/>
                  <c:y val="-1.004680068729609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4.045167254606765E-2"/>
                  <c:y val="-7.535100515472073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0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Лист1!$A$2:$A$6</c:f>
              <c:strCache>
                <c:ptCount val="5"/>
                <c:pt idx="0">
                  <c:v>Дошкольное образование</c:v>
                </c:pt>
                <c:pt idx="1">
                  <c:v>Общее образование</c:v>
                </c:pt>
                <c:pt idx="2">
                  <c:v>Дополнительное образование</c:v>
                </c:pt>
                <c:pt idx="3">
                  <c:v>Молодежная политика и оздоровление детей</c:v>
                </c:pt>
                <c:pt idx="4">
                  <c:v>Другие вопросы в области образования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61516.9</c:v>
                </c:pt>
                <c:pt idx="1">
                  <c:v>156455.9</c:v>
                </c:pt>
                <c:pt idx="2">
                  <c:v>40618.400000000001</c:v>
                </c:pt>
                <c:pt idx="3">
                  <c:v>1004.4</c:v>
                </c:pt>
                <c:pt idx="4">
                  <c:v>1710.5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invertIfNegative val="0"/>
          <c:cat>
            <c:strRef>
              <c:f>Лист1!$A$2:$A$6</c:f>
              <c:strCache>
                <c:ptCount val="5"/>
                <c:pt idx="0">
                  <c:v>Дошкольное образование</c:v>
                </c:pt>
                <c:pt idx="1">
                  <c:v>Общее образование</c:v>
                </c:pt>
                <c:pt idx="2">
                  <c:v>Дополнительное образование</c:v>
                </c:pt>
                <c:pt idx="3">
                  <c:v>Молодежная политика и оздоровление детей</c:v>
                </c:pt>
                <c:pt idx="4">
                  <c:v>Другие вопросы в области образования</c:v>
                </c:pt>
              </c:strCache>
            </c:strRef>
          </c:cat>
          <c:val>
            <c:numRef>
              <c:f>Лист1!$D$2:$D$6</c:f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63475712"/>
        <c:axId val="65142784"/>
        <c:axId val="0"/>
      </c:bar3DChart>
      <c:catAx>
        <c:axId val="63475712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000" b="1"/>
            </a:pPr>
            <a:endParaRPr lang="ru-RU"/>
          </a:p>
        </c:txPr>
        <c:crossAx val="65142784"/>
        <c:crosses val="autoZero"/>
        <c:auto val="1"/>
        <c:lblAlgn val="ctr"/>
        <c:lblOffset val="100"/>
        <c:noMultiLvlLbl val="0"/>
      </c:catAx>
      <c:valAx>
        <c:axId val="6514278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63475712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2019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multiLvlStrRef>
              <c:f>Лист1!$A$2:$A$5</c:f>
            </c:multiLvlStrRef>
          </c:cat>
          <c:val>
            <c:numRef>
              <c:f>Лист1!$B$2:$B$5</c:f>
              <c:numCache>
                <c:formatCode>General</c:formatCode>
                <c:ptCount val="1"/>
                <c:pt idx="0">
                  <c:v>43841.5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2020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6.0416666666666667E-2"/>
                  <c:y val="-5.62500000000000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multiLvlStrRef>
              <c:f>Лист1!$A$2:$A$5</c:f>
            </c:multiLvlStrRef>
          </c:cat>
          <c:val>
            <c:numRef>
              <c:f>Лист1!$C$2:$C$5</c:f>
              <c:numCache>
                <c:formatCode>General</c:formatCode>
                <c:ptCount val="1"/>
                <c:pt idx="0">
                  <c:v>183341.7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invertIfNegative val="0"/>
          <c:cat>
            <c:multiLvlStrRef>
              <c:f>Лист1!$A$2:$A$5</c:f>
            </c:multiLvlStrRef>
          </c:cat>
          <c:val>
            <c:numRef>
              <c:f>Лист1!$D$2:$D$5</c:f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62627840"/>
        <c:axId val="65145088"/>
        <c:axId val="0"/>
      </c:bar3DChart>
      <c:catAx>
        <c:axId val="62627840"/>
        <c:scaling>
          <c:orientation val="minMax"/>
        </c:scaling>
        <c:delete val="0"/>
        <c:axPos val="b"/>
        <c:majorTickMark val="out"/>
        <c:minorTickMark val="none"/>
        <c:tickLblPos val="nextTo"/>
        <c:crossAx val="65145088"/>
        <c:crosses val="autoZero"/>
        <c:auto val="1"/>
        <c:lblAlgn val="ctr"/>
        <c:lblOffset val="100"/>
        <c:noMultiLvlLbl val="0"/>
      </c:catAx>
      <c:valAx>
        <c:axId val="6514508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62627840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2019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multiLvlStrRef>
              <c:f>Лист1!$A$2:$A$5</c:f>
            </c:multiLvlStrRef>
          </c:cat>
          <c:val>
            <c:numRef>
              <c:f>Лист1!$B$2:$B$5</c:f>
              <c:numCache>
                <c:formatCode>General</c:formatCode>
                <c:ptCount val="1"/>
                <c:pt idx="0">
                  <c:v>747.7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2020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multiLvlStrRef>
              <c:f>Лист1!$A$2:$A$5</c:f>
            </c:multiLvlStrRef>
          </c:cat>
          <c:val>
            <c:numRef>
              <c:f>Лист1!$C$2:$C$5</c:f>
              <c:numCache>
                <c:formatCode>General</c:formatCode>
                <c:ptCount val="1"/>
                <c:pt idx="0">
                  <c:v>299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62628864"/>
        <c:axId val="65147392"/>
      </c:barChart>
      <c:catAx>
        <c:axId val="62628864"/>
        <c:scaling>
          <c:orientation val="minMax"/>
        </c:scaling>
        <c:delete val="0"/>
        <c:axPos val="b"/>
        <c:majorTickMark val="out"/>
        <c:minorTickMark val="none"/>
        <c:tickLblPos val="nextTo"/>
        <c:crossAx val="65147392"/>
        <c:crosses val="autoZero"/>
        <c:auto val="1"/>
        <c:lblAlgn val="ctr"/>
        <c:lblOffset val="100"/>
        <c:noMultiLvlLbl val="0"/>
      </c:catAx>
      <c:valAx>
        <c:axId val="6514739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62628864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2019 </a:t>
            </a:r>
            <a:r>
              <a:rPr lang="ru-RU" dirty="0"/>
              <a:t>год (проект)</a:t>
            </a:r>
          </a:p>
        </c:rich>
      </c:tx>
      <c:overlay val="0"/>
    </c:title>
    <c:autoTitleDeleted val="0"/>
    <c:plotArea>
      <c:layout/>
      <c:pieChart>
        <c:varyColors val="1"/>
        <c:ser>
          <c:idx val="0"/>
          <c:order val="0"/>
          <c:explosion val="25"/>
          <c:dPt>
            <c:idx val="0"/>
            <c:bubble3D val="0"/>
            <c:spPr>
              <a:solidFill>
                <a:srgbClr val="FFC000"/>
              </a:solidFill>
            </c:spPr>
          </c:dPt>
          <c:dPt>
            <c:idx val="2"/>
            <c:bubble3D val="0"/>
            <c:spPr>
              <a:solidFill>
                <a:srgbClr val="C00000"/>
              </a:solidFill>
            </c:spPr>
          </c:dPt>
          <c:dLbls>
            <c:dLbl>
              <c:idx val="1"/>
              <c:layout>
                <c:manualLayout>
                  <c:x val="5.9923556430446508E-2"/>
                  <c:y val="8.0863208409431134E-2"/>
                </c:manualLayout>
              </c:layout>
              <c:tx>
                <c:rich>
                  <a:bodyPr/>
                  <a:lstStyle/>
                  <a:p>
                    <a:r>
                      <a:rPr lang="en-US" smtClean="0"/>
                      <a:t>4</a:t>
                    </a:r>
                    <a:r>
                      <a:rPr lang="ru-RU" smtClean="0"/>
                      <a:t>,3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2"/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12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,1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>
                      <a:solidFill>
                        <a:schemeClr val="bg1"/>
                      </a:solidFill>
                    </a:endParaRPr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0.12912139107611548"/>
                  <c:y val="7.0105216699630948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6,6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1200"/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0"/>
          </c:dLbls>
          <c:cat>
            <c:strRef>
              <c:f>Лист10!$A$1:$A$4</c:f>
              <c:strCache>
                <c:ptCount val="4"/>
                <c:pt idx="0">
                  <c:v>Субвенции</c:v>
                </c:pt>
                <c:pt idx="1">
                  <c:v>Субсидии</c:v>
                </c:pt>
                <c:pt idx="2">
                  <c:v>Дотации</c:v>
                </c:pt>
                <c:pt idx="3">
                  <c:v>Иные межбюджетные трансферты</c:v>
                </c:pt>
              </c:strCache>
            </c:strRef>
          </c:cat>
          <c:val>
            <c:numRef>
              <c:f>Лист10!$B$1:$B$4</c:f>
              <c:numCache>
                <c:formatCode>0.00%</c:formatCode>
                <c:ptCount val="4"/>
                <c:pt idx="0">
                  <c:v>0.7700000000000029</c:v>
                </c:pt>
                <c:pt idx="1">
                  <c:v>4.3000000000000003E-2</c:v>
                </c:pt>
                <c:pt idx="2">
                  <c:v>0.12100000000000002</c:v>
                </c:pt>
                <c:pt idx="3">
                  <c:v>6.6000000000000003E-2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0"/>
        </c:dLbls>
        <c:firstSliceAng val="0"/>
      </c:pieChart>
    </c:plotArea>
    <c:legend>
      <c:legendPos val="r"/>
      <c:overlay val="0"/>
    </c:legend>
    <c:plotVisOnly val="1"/>
    <c:dispBlanksAs val="zero"/>
    <c:showDLblsOverMax val="0"/>
  </c:chart>
  <c:externalData r:id="rId2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explosion val="25"/>
          <c:dPt>
            <c:idx val="0"/>
            <c:bubble3D val="0"/>
            <c:explosion val="26"/>
          </c:dPt>
          <c:dPt>
            <c:idx val="1"/>
            <c:bubble3D val="0"/>
            <c:spPr>
              <a:solidFill>
                <a:srgbClr val="CC0066"/>
              </a:solidFill>
            </c:spPr>
          </c:dPt>
          <c:dLbls>
            <c:dLbl>
              <c:idx val="1"/>
              <c:layout>
                <c:manualLayout>
                  <c:x val="1.9742250861015442E-2"/>
                  <c:y val="1.562850599950700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7.4991667592489725E-3"/>
                  <c:y val="1.493584244473162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Лист1!$A$2:$A$5</c:f>
              <c:strCache>
                <c:ptCount val="4"/>
                <c:pt idx="0">
                  <c:v>Субвенции</c:v>
                </c:pt>
                <c:pt idx="1">
                  <c:v>Субсидии</c:v>
                </c:pt>
                <c:pt idx="2">
                  <c:v>Дотации</c:v>
                </c:pt>
                <c:pt idx="3">
                  <c:v>Межбюджетные трансферты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44.9</c:v>
                </c:pt>
                <c:pt idx="1">
                  <c:v>37.200000000000003</c:v>
                </c:pt>
                <c:pt idx="2">
                  <c:v>17.8</c:v>
                </c:pt>
                <c:pt idx="3">
                  <c:v>0.1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overlay val="0"/>
      <c:txPr>
        <a:bodyPr/>
        <a:lstStyle/>
        <a:p>
          <a:pPr>
            <a:defRPr sz="10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0.72406</cdr:x>
      <cdr:y>0.26678</cdr:y>
    </cdr:from>
    <cdr:to>
      <cdr:x>0.74806</cdr:x>
      <cdr:y>0.27938</cdr:y>
    </cdr:to>
    <cdr:cxnSp macro="">
      <cdr:nvCxnSpPr>
        <cdr:cNvPr id="3" name="Прямая соединительная линия 2"/>
        <cdr:cNvCxnSpPr/>
      </cdr:nvCxnSpPr>
      <cdr:spPr>
        <a:xfrm xmlns:a="http://schemas.openxmlformats.org/drawingml/2006/main" flipV="1">
          <a:off x="6517388" y="1524659"/>
          <a:ext cx="216024" cy="72008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55FDB509-A5B8-4659-A214-EF7A7F1FFB28}" type="datetimeFigureOut">
              <a:rPr lang="ru-RU"/>
              <a:pPr>
                <a:defRPr/>
              </a:pPr>
              <a:t>16.10.2020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450" y="4716463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32617EAA-00BE-4BBE-BFED-488A8D97FD7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517518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584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FFDFCE6-D216-4C02-9C86-03E2123D91CE}" type="slidenum">
              <a:rPr lang="ru-RU" smtClean="0"/>
              <a:pPr eaLnBrk="1" hangingPunct="1"/>
              <a:t>24</a:t>
            </a:fld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E3D189-6D40-4ACC-8DF9-6072628A66F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71998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83400C-0ED1-489B-A69F-1F719F75FC8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18617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CE2CFA-CB40-4B27-BECD-7DB32FE04E1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1576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9FA7C9-20C7-4240-8A57-16BA7CB4353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5060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3DD3CD-3A82-4A82-AFA8-E66B5F2A40E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06682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9D8B3C-8279-4BF4-BE97-8B5392FB073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79162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8D702-AB3B-409C-8FBE-A19C87EC688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68448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B274E6-4C37-45C8-92CC-933DF24461F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51629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68B619-3484-4EF8-9BD4-50B45CC037C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76552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D143FF-F250-4B16-9800-6D15263DF3A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45956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CE7E0B-779E-40E7-B619-43E6958B35A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31077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2B064E-1AB3-4BB6-BCF6-E5675D6A1DB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14477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>
            <a:alpha val="34117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464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64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64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29AB1F1E-BD4F-4CA5-B3E9-32D70D256DC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9" r:id="rId1"/>
    <p:sldLayoutId id="2147483750" r:id="rId2"/>
    <p:sldLayoutId id="2147483751" r:id="rId3"/>
    <p:sldLayoutId id="2147483752" r:id="rId4"/>
    <p:sldLayoutId id="2147483753" r:id="rId5"/>
    <p:sldLayoutId id="2147483754" r:id="rId6"/>
    <p:sldLayoutId id="2147483755" r:id="rId7"/>
    <p:sldLayoutId id="2147483756" r:id="rId8"/>
    <p:sldLayoutId id="2147483757" r:id="rId9"/>
    <p:sldLayoutId id="2147483758" r:id="rId10"/>
    <p:sldLayoutId id="2147483759" r:id="rId11"/>
    <p:sldLayoutId id="21474837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garantf1://71837200.0/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52" descr="675917478"/>
          <p:cNvPicPr>
            <a:picLocks noGrp="1" noChangeAspect="1" noChangeArrowheads="1"/>
          </p:cNvPicPr>
          <p:nvPr>
            <p:ph type="tbl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188913"/>
            <a:ext cx="9144000" cy="7046913"/>
          </a:xfrm>
        </p:spPr>
      </p:pic>
      <p:pic>
        <p:nvPicPr>
          <p:cNvPr id="2051" name="Picture 53" descr="081313_021891647419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14313" y="0"/>
            <a:ext cx="3424237" cy="2049463"/>
          </a:xfrm>
        </p:spPr>
      </p:pic>
      <p:pic>
        <p:nvPicPr>
          <p:cNvPr id="2052" name="Picture 56" descr="1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860800"/>
            <a:ext cx="1941512" cy="206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7" descr="6820462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3933825"/>
            <a:ext cx="2452687" cy="206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58" descr="image6569047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9313" y="0"/>
            <a:ext cx="2978150" cy="197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5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2276475"/>
            <a:ext cx="8229600" cy="1143000"/>
          </a:xfrm>
        </p:spPr>
        <p:txBody>
          <a:bodyPr/>
          <a:lstStyle/>
          <a:p>
            <a:pPr eaLnBrk="1" hangingPunct="1"/>
            <a:r>
              <a:rPr lang="ru-RU" smtClean="0">
                <a:solidFill>
                  <a:schemeClr val="bg1"/>
                </a:solidFill>
                <a:latin typeface="Arial Black" pitchFamily="34" charset="0"/>
              </a:rPr>
              <a:t>БЮДЖЕТ ДЛЯ ГРАЖДАН</a:t>
            </a:r>
          </a:p>
        </p:txBody>
      </p:sp>
      <p:sp>
        <p:nvSpPr>
          <p:cNvPr id="2056" name="Rectangle 59"/>
          <p:cNvSpPr>
            <a:spLocks noChangeArrowheads="1"/>
          </p:cNvSpPr>
          <p:nvPr/>
        </p:nvSpPr>
        <p:spPr bwMode="auto">
          <a:xfrm>
            <a:off x="468313" y="571500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ru-RU" b="1">
                <a:solidFill>
                  <a:schemeClr val="bg1"/>
                </a:solidFill>
              </a:rPr>
              <a:t>Разработан на основании решения Совета депутатов Лямбирского муниципального района «О бюджете Лямбирского муниципального района на 2020 год и на плановый период 20</a:t>
            </a:r>
            <a:r>
              <a:rPr lang="en-US" b="1">
                <a:solidFill>
                  <a:schemeClr val="bg1"/>
                </a:solidFill>
              </a:rPr>
              <a:t>2</a:t>
            </a:r>
            <a:r>
              <a:rPr lang="ru-RU" b="1">
                <a:solidFill>
                  <a:schemeClr val="bg1"/>
                </a:solidFill>
              </a:rPr>
              <a:t>1 и 2022 годов»</a:t>
            </a: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2843213" y="0"/>
            <a:ext cx="6192837" cy="68580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ru-RU" sz="1600" i="1" smtClean="0"/>
          </a:p>
          <a:p>
            <a:pPr eaLnBrk="1" hangingPunct="1">
              <a:lnSpc>
                <a:spcPct val="80000"/>
              </a:lnSpc>
            </a:pPr>
            <a:endParaRPr lang="ru-RU" sz="1600" i="1" smtClean="0"/>
          </a:p>
          <a:p>
            <a:pPr eaLnBrk="1" hangingPunct="1">
              <a:lnSpc>
                <a:spcPct val="80000"/>
              </a:lnSpc>
            </a:pPr>
            <a:r>
              <a:rPr lang="ru-RU" sz="1600" i="1" smtClean="0"/>
              <a:t>Дорогие друзья!</a:t>
            </a:r>
          </a:p>
          <a:p>
            <a:pPr algn="l" eaLnBrk="1" hangingPunct="1">
              <a:lnSpc>
                <a:spcPct val="80000"/>
              </a:lnSpc>
            </a:pPr>
            <a:r>
              <a:rPr lang="ru-RU" sz="1600" i="1" smtClean="0"/>
              <a:t>       Разрешите представить Вашему вниманию бюджет Лямбирского муниципального района для граждан.</a:t>
            </a:r>
          </a:p>
          <a:p>
            <a:pPr algn="l" eaLnBrk="1" hangingPunct="1">
              <a:lnSpc>
                <a:spcPct val="80000"/>
              </a:lnSpc>
            </a:pPr>
            <a:r>
              <a:rPr lang="ru-RU" sz="1600" i="1" smtClean="0"/>
              <a:t>       Мы полностью поддерживаем те положительные изменения, которые происходят в нашем государстве по обеспечению публичности и открытости деятельности органов исполнительной власти и местного самоуправления. </a:t>
            </a:r>
          </a:p>
          <a:p>
            <a:pPr algn="l" eaLnBrk="1" hangingPunct="1">
              <a:lnSpc>
                <a:spcPct val="80000"/>
              </a:lnSpc>
            </a:pPr>
            <a:r>
              <a:rPr lang="ru-RU" sz="1600" i="1" smtClean="0"/>
              <a:t>     «Бюджет для граждан» обеспечивает открытость и прозрачность информации для активных и неравнодушных жителей Лямбирского муниципального района. Бюджет – это прежде всего деньги налогоплательщиков, а значит, каждого из Вас. Именно поэтому необходимо, чтобы жители района не просто знали, в каком направлении расходуются средства, но понимали процесс составления и исполнения бюджета Лямбирского муниципального района. Ваши заинтересованность, участие и требовательность – это основа конструктивного взаимодействия, цель которого – эффективное расходование бюджетных средств для решения наиболее острых проблем и дальнейшего развития района.</a:t>
            </a:r>
          </a:p>
          <a:p>
            <a:pPr algn="l" eaLnBrk="1" hangingPunct="1">
              <a:lnSpc>
                <a:spcPct val="80000"/>
              </a:lnSpc>
            </a:pPr>
            <a:r>
              <a:rPr lang="ru-RU" sz="1600" i="1" smtClean="0"/>
              <a:t>     «Бюджет для граждан» нацелен на получение обратной связи от граждан, которым интересны современные проблемы муниципальных финансов в Лямбирском муниципальном  районе.</a:t>
            </a:r>
          </a:p>
          <a:p>
            <a:pPr algn="l" eaLnBrk="1" hangingPunct="1">
              <a:lnSpc>
                <a:spcPct val="80000"/>
              </a:lnSpc>
            </a:pPr>
            <a:endParaRPr lang="ru-RU" sz="1600" i="1" smtClean="0"/>
          </a:p>
          <a:p>
            <a:pPr algn="l" eaLnBrk="1" hangingPunct="1">
              <a:lnSpc>
                <a:spcPct val="80000"/>
              </a:lnSpc>
            </a:pPr>
            <a:r>
              <a:rPr lang="ru-RU" sz="1600" smtClean="0"/>
              <a:t>С уважением, Ю.И. Голов -  Глава Лямбирского муниципального района.</a:t>
            </a:r>
          </a:p>
        </p:txBody>
      </p:sp>
      <p:pic>
        <p:nvPicPr>
          <p:cNvPr id="3075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15888"/>
            <a:ext cx="2644775" cy="293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0"/>
          <p:cNvSpPr>
            <a:spLocks noGrp="1" noChangeArrowheads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eaLnBrk="1" hangingPunct="1"/>
            <a:endParaRPr lang="ru-RU" sz="1400" smtClean="0"/>
          </a:p>
          <a:p>
            <a:pPr eaLnBrk="1" hangingPunct="1"/>
            <a:endParaRPr lang="ru-RU" sz="1400" smtClean="0"/>
          </a:p>
          <a:p>
            <a:pPr eaLnBrk="1" hangingPunct="1"/>
            <a:r>
              <a:rPr lang="ru-RU" sz="2800" i="1" smtClean="0"/>
              <a:t> «Бюджет для граждан» познакомит Вас с положениями основного финансового документа – бюджета Лямбирского муниципального района на 2020 год и на плановый период 2021 и 2022 годов. </a:t>
            </a:r>
          </a:p>
          <a:p>
            <a:pPr eaLnBrk="1" hangingPunct="1"/>
            <a:r>
              <a:rPr lang="ru-RU" sz="2800" i="1" smtClean="0"/>
              <a:t>Бюджет для граждан — это упрощенная версия бюджетного документа в доступном для граждан формате, создан для обеспечения открытости и прозрачности бюджета и бюджетного процесса для населения. </a:t>
            </a:r>
          </a:p>
          <a:p>
            <a:pPr eaLnBrk="1" hangingPunct="1"/>
            <a:r>
              <a:rPr lang="ru-RU" sz="2800" i="1" smtClean="0"/>
              <a:t>Надеемся, что представление бюджета в понятной для жителей форме повысит уровень общественного участия граждан в бюджетном процессе.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773238"/>
            <a:ext cx="1655763" cy="719137"/>
          </a:xfrm>
        </p:spPr>
        <p:txBody>
          <a:bodyPr/>
          <a:lstStyle/>
          <a:p>
            <a:pPr eaLnBrk="1" hangingPunct="1"/>
            <a:r>
              <a:rPr lang="ru-RU" sz="1400" b="1" smtClean="0"/>
              <a:t>33732 чел.</a:t>
            </a:r>
            <a:br>
              <a:rPr lang="ru-RU" sz="1400" b="1" smtClean="0"/>
            </a:br>
            <a:r>
              <a:rPr lang="ru-RU" sz="1200" b="1" smtClean="0"/>
              <a:t>Численность населения</a:t>
            </a:r>
            <a:br>
              <a:rPr lang="ru-RU" sz="1200" b="1" smtClean="0"/>
            </a:br>
            <a:r>
              <a:rPr lang="ru-RU" sz="1200" b="1" smtClean="0"/>
              <a:t>(среднегодовая)</a:t>
            </a:r>
          </a:p>
        </p:txBody>
      </p:sp>
      <p:sp>
        <p:nvSpPr>
          <p:cNvPr id="5123" name="Rectangle 5"/>
          <p:cNvSpPr>
            <a:spLocks noChangeArrowheads="1"/>
          </p:cNvSpPr>
          <p:nvPr/>
        </p:nvSpPr>
        <p:spPr bwMode="auto">
          <a:xfrm>
            <a:off x="0" y="3284538"/>
            <a:ext cx="1657350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ru-RU" sz="1400" b="1">
                <a:solidFill>
                  <a:schemeClr val="tx2"/>
                </a:solidFill>
              </a:rPr>
              <a:t>0,5 </a:t>
            </a:r>
            <a:r>
              <a:rPr lang="en-US" sz="1400" b="1">
                <a:solidFill>
                  <a:schemeClr val="tx2"/>
                </a:solidFill>
              </a:rPr>
              <a:t>%</a:t>
            </a:r>
            <a:r>
              <a:rPr lang="en-US" sz="1200">
                <a:solidFill>
                  <a:schemeClr val="tx2"/>
                </a:solidFill>
              </a:rPr>
              <a:t> - </a:t>
            </a:r>
            <a:r>
              <a:rPr lang="ru-RU" sz="1200" b="1">
                <a:solidFill>
                  <a:schemeClr val="tx2"/>
                </a:solidFill>
              </a:rPr>
              <a:t>Уровень безработицы</a:t>
            </a:r>
          </a:p>
        </p:txBody>
      </p:sp>
      <p:sp>
        <p:nvSpPr>
          <p:cNvPr id="5124" name="Rectangle 6"/>
          <p:cNvSpPr>
            <a:spLocks noChangeArrowheads="1"/>
          </p:cNvSpPr>
          <p:nvPr/>
        </p:nvSpPr>
        <p:spPr bwMode="auto">
          <a:xfrm>
            <a:off x="0" y="4941888"/>
            <a:ext cx="1655763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ru-RU" sz="1400" b="1">
                <a:solidFill>
                  <a:schemeClr val="tx2"/>
                </a:solidFill>
              </a:rPr>
              <a:t>1 287,1 млрд.</a:t>
            </a:r>
            <a:r>
              <a:rPr lang="ru-RU" sz="1200" b="1">
                <a:solidFill>
                  <a:schemeClr val="tx2"/>
                </a:solidFill>
              </a:rPr>
              <a:t>руб.</a:t>
            </a:r>
            <a:r>
              <a:rPr lang="ru-RU" sz="1200">
                <a:solidFill>
                  <a:schemeClr val="tx2"/>
                </a:solidFill>
              </a:rPr>
              <a:t> </a:t>
            </a:r>
            <a:r>
              <a:rPr lang="ru-RU" sz="1200" b="1">
                <a:solidFill>
                  <a:schemeClr val="tx2"/>
                </a:solidFill>
              </a:rPr>
              <a:t>Инвестиции в основной капитал</a:t>
            </a:r>
          </a:p>
          <a:p>
            <a:pPr algn="ctr"/>
            <a:r>
              <a:rPr lang="ru-RU" sz="1200" b="1">
                <a:solidFill>
                  <a:schemeClr val="tx2"/>
                </a:solidFill>
              </a:rPr>
              <a:t>(за исключением бюджетных средств )</a:t>
            </a:r>
          </a:p>
        </p:txBody>
      </p:sp>
      <p:pic>
        <p:nvPicPr>
          <p:cNvPr id="5125" name="Picture 9" descr="picture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757363"/>
            <a:ext cx="6119812" cy="4767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6" name="Rectangle 11"/>
          <p:cNvSpPr>
            <a:spLocks noChangeArrowheads="1"/>
          </p:cNvSpPr>
          <p:nvPr/>
        </p:nvSpPr>
        <p:spPr bwMode="auto">
          <a:xfrm>
            <a:off x="107950" y="188913"/>
            <a:ext cx="8820150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ru-RU" sz="2800" b="1">
                <a:solidFill>
                  <a:schemeClr val="tx2"/>
                </a:solidFill>
              </a:rPr>
              <a:t>Лямбирский муниципальный район в 2020 году</a:t>
            </a:r>
            <a:endParaRPr lang="ru-RU" sz="2800">
              <a:solidFill>
                <a:schemeClr val="tx2"/>
              </a:solidFill>
            </a:endParaRPr>
          </a:p>
        </p:txBody>
      </p:sp>
      <p:sp>
        <p:nvSpPr>
          <p:cNvPr id="5127" name="Rectangle 7"/>
          <p:cNvSpPr>
            <a:spLocks noChangeArrowheads="1"/>
          </p:cNvSpPr>
          <p:nvPr/>
        </p:nvSpPr>
        <p:spPr bwMode="auto">
          <a:xfrm>
            <a:off x="7643813" y="4286250"/>
            <a:ext cx="1655762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ru-RU" sz="1400" b="1">
                <a:solidFill>
                  <a:schemeClr val="tx2"/>
                </a:solidFill>
              </a:rPr>
              <a:t>35339,2 руб.</a:t>
            </a:r>
            <a:br>
              <a:rPr lang="ru-RU" sz="1400" b="1">
                <a:solidFill>
                  <a:schemeClr val="tx2"/>
                </a:solidFill>
              </a:rPr>
            </a:br>
            <a:r>
              <a:rPr lang="ru-RU" sz="1200" b="1">
                <a:solidFill>
                  <a:schemeClr val="tx2"/>
                </a:solidFill>
              </a:rPr>
              <a:t>Среднемесячная номинальная заработная плата</a:t>
            </a:r>
          </a:p>
        </p:txBody>
      </p:sp>
      <p:sp>
        <p:nvSpPr>
          <p:cNvPr id="5128" name="Rectangle 13"/>
          <p:cNvSpPr>
            <a:spLocks noChangeArrowheads="1"/>
          </p:cNvSpPr>
          <p:nvPr/>
        </p:nvSpPr>
        <p:spPr bwMode="auto">
          <a:xfrm>
            <a:off x="7596188" y="2565400"/>
            <a:ext cx="1655762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ru-RU" sz="1400" b="1">
                <a:solidFill>
                  <a:schemeClr val="tx2"/>
                </a:solidFill>
              </a:rPr>
              <a:t>103,35</a:t>
            </a:r>
            <a:r>
              <a:rPr lang="en-US" sz="1400" b="1">
                <a:solidFill>
                  <a:schemeClr val="tx2"/>
                </a:solidFill>
              </a:rPr>
              <a:t>%</a:t>
            </a:r>
            <a:r>
              <a:rPr lang="ru-RU" sz="1200" b="1">
                <a:solidFill>
                  <a:schemeClr val="tx2"/>
                </a:solidFill>
              </a:rPr>
              <a:t/>
            </a:r>
            <a:br>
              <a:rPr lang="ru-RU" sz="1200" b="1">
                <a:solidFill>
                  <a:schemeClr val="tx2"/>
                </a:solidFill>
              </a:rPr>
            </a:br>
            <a:r>
              <a:rPr lang="ru-RU" sz="1200" b="1">
                <a:solidFill>
                  <a:schemeClr val="tx2"/>
                </a:solidFill>
              </a:rPr>
              <a:t>Индекс потребительских </a:t>
            </a:r>
            <a:br>
              <a:rPr lang="ru-RU" sz="1200" b="1">
                <a:solidFill>
                  <a:schemeClr val="tx2"/>
                </a:solidFill>
              </a:rPr>
            </a:br>
            <a:r>
              <a:rPr lang="ru-RU" sz="1200" b="1">
                <a:solidFill>
                  <a:schemeClr val="tx2"/>
                </a:solidFill>
              </a:rPr>
              <a:t>цен </a:t>
            </a:r>
            <a:endParaRPr lang="ru-RU" sz="1200">
              <a:solidFill>
                <a:schemeClr val="tx2"/>
              </a:solidFill>
            </a:endParaRPr>
          </a:p>
        </p:txBody>
      </p:sp>
      <p:pic>
        <p:nvPicPr>
          <p:cNvPr id="5129" name="Picture 2"/>
          <p:cNvPicPr>
            <a:picLocks noGrp="1"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625" y="1785938"/>
            <a:ext cx="6119813" cy="471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0" name="Rectangle 8"/>
          <p:cNvSpPr>
            <a:spLocks noChangeArrowheads="1"/>
          </p:cNvSpPr>
          <p:nvPr/>
        </p:nvSpPr>
        <p:spPr bwMode="auto">
          <a:xfrm>
            <a:off x="5500688" y="2286000"/>
            <a:ext cx="1655762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ru-RU" sz="1400" b="1">
                <a:solidFill>
                  <a:srgbClr val="C00000"/>
                </a:solidFill>
              </a:rPr>
              <a:t>14 </a:t>
            </a:r>
            <a:r>
              <a:rPr lang="ru-RU" sz="1400">
                <a:solidFill>
                  <a:srgbClr val="C00000"/>
                </a:solidFill>
              </a:rPr>
              <a:t>сельских поселений , </a:t>
            </a:r>
            <a:r>
              <a:rPr lang="ru-RU" sz="1400" b="1">
                <a:solidFill>
                  <a:srgbClr val="C00000"/>
                </a:solidFill>
              </a:rPr>
              <a:t>70 </a:t>
            </a:r>
            <a:r>
              <a:rPr lang="ru-RU" sz="1400">
                <a:solidFill>
                  <a:srgbClr val="C00000"/>
                </a:solidFill>
              </a:rPr>
              <a:t>населенных пунктов</a:t>
            </a:r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600" b="1" smtClean="0"/>
              <a:t>Лямбирский муниципальный район в составе Республики Мордовия  ( итоги 2019 года )</a:t>
            </a:r>
          </a:p>
        </p:txBody>
      </p:sp>
      <p:pic>
        <p:nvPicPr>
          <p:cNvPr id="6147" name="Picture 4" descr="021613_01295386736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1916113"/>
            <a:ext cx="5568950" cy="345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8" name="Rectangle 5"/>
          <p:cNvSpPr>
            <a:spLocks noChangeArrowheads="1"/>
          </p:cNvSpPr>
          <p:nvPr/>
        </p:nvSpPr>
        <p:spPr bwMode="auto">
          <a:xfrm>
            <a:off x="107950" y="1628775"/>
            <a:ext cx="3321050" cy="3671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ru-RU" b="1" i="1">
              <a:solidFill>
                <a:schemeClr val="tx2"/>
              </a:solidFill>
            </a:endParaRPr>
          </a:p>
          <a:p>
            <a:endParaRPr lang="ru-RU" b="1" i="1">
              <a:solidFill>
                <a:schemeClr val="tx2"/>
              </a:solidFill>
            </a:endParaRPr>
          </a:p>
          <a:p>
            <a:endParaRPr lang="ru-RU" b="1" i="1">
              <a:solidFill>
                <a:schemeClr val="tx2"/>
              </a:solidFill>
            </a:endParaRPr>
          </a:p>
          <a:p>
            <a:pPr algn="ctr"/>
            <a:endParaRPr lang="ru-RU" b="1" i="1">
              <a:solidFill>
                <a:schemeClr val="tx2"/>
              </a:solidFill>
            </a:endParaRPr>
          </a:p>
          <a:p>
            <a:pPr algn="ctr"/>
            <a:r>
              <a:rPr lang="ru-RU" b="1" i="1">
                <a:solidFill>
                  <a:schemeClr val="tx2"/>
                </a:solidFill>
              </a:rPr>
              <a:t>1 место</a:t>
            </a:r>
            <a:r>
              <a:rPr lang="ru-RU">
                <a:solidFill>
                  <a:schemeClr val="tx2"/>
                </a:solidFill>
              </a:rPr>
              <a:t> – Диплом 1-ой степени за эффективное ведение сельскохозяйственное производства в 2019 году.</a:t>
            </a:r>
          </a:p>
          <a:p>
            <a:pPr algn="ctr"/>
            <a:r>
              <a:rPr lang="ru-RU">
                <a:solidFill>
                  <a:schemeClr val="tx2"/>
                </a:solidFill>
              </a:rPr>
              <a:t/>
            </a:r>
            <a:br>
              <a:rPr lang="ru-RU">
                <a:solidFill>
                  <a:schemeClr val="tx2"/>
                </a:solidFill>
              </a:rPr>
            </a:br>
            <a:endParaRPr lang="ru-RU">
              <a:solidFill>
                <a:schemeClr val="tx2"/>
              </a:solidFill>
            </a:endParaRPr>
          </a:p>
          <a:p>
            <a:endParaRPr lang="ru-RU">
              <a:solidFill>
                <a:schemeClr val="tx2"/>
              </a:solidFill>
            </a:endParaRPr>
          </a:p>
          <a:p>
            <a:r>
              <a:rPr lang="ru-RU">
                <a:solidFill>
                  <a:schemeClr val="tx2"/>
                </a:solidFill>
              </a:rPr>
              <a:t/>
            </a:r>
            <a:br>
              <a:rPr lang="ru-RU">
                <a:solidFill>
                  <a:schemeClr val="tx2"/>
                </a:solidFill>
              </a:rPr>
            </a:br>
            <a:endParaRPr lang="ru-RU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1 - 000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819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-9525"/>
            <a:ext cx="9163050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5" descr="1 - 000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Rean\Рабочий стол\бюджет для граждан\27\1 - 000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 descr="C:\Documents and Settings\Rean\Рабочий стол\бюджет для граждан\27\1 - 001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65125" indent="-365125" algn="just">
              <a:tabLst>
                <a:tab pos="341313" algn="l"/>
                <a:tab pos="7651750" algn="l"/>
              </a:tabLst>
            </a:pPr>
            <a:r>
              <a:rPr lang="ru-RU" sz="1800" b="1" smtClean="0"/>
              <a:t>Прогнозе социально-экономического развития </a:t>
            </a:r>
            <a:r>
              <a:rPr lang="ru-RU" sz="1800" smtClean="0"/>
              <a:t>Лямбирского муниципального района</a:t>
            </a:r>
            <a:r>
              <a:rPr lang="ru-RU" sz="1800" b="1" smtClean="0"/>
              <a:t> </a:t>
            </a:r>
            <a:r>
              <a:rPr lang="ru-RU" sz="1800" smtClean="0"/>
              <a:t>Республики Мордовия (разрабатывает Экономическое управление Администрации Лямбирского муниципального района Республики Мордовия)</a:t>
            </a:r>
          </a:p>
          <a:p>
            <a:pPr marL="365125" indent="-365125">
              <a:tabLst>
                <a:tab pos="341313" algn="l"/>
                <a:tab pos="7651750" algn="l"/>
              </a:tabLst>
            </a:pPr>
            <a:endParaRPr lang="ru-RU" sz="1800" smtClean="0"/>
          </a:p>
          <a:p>
            <a:pPr marL="365125" indent="-365125" algn="just">
              <a:tabLst>
                <a:tab pos="341313" algn="l"/>
                <a:tab pos="7651750" algn="l"/>
              </a:tabLst>
            </a:pPr>
            <a:r>
              <a:rPr lang="ru-RU" sz="1800" b="1" smtClean="0"/>
              <a:t>Основных направлениях бюджетной и налоговой политики </a:t>
            </a:r>
            <a:r>
              <a:rPr lang="ru-RU" sz="1800" smtClean="0"/>
              <a:t>Лямбирского муниципального района Республики Мордовия (разрабатывает Финансовое управление Администрации Лямбирского муниципального района Республики Мордовия)</a:t>
            </a:r>
          </a:p>
          <a:p>
            <a:pPr marL="365125" indent="-365125">
              <a:tabLst>
                <a:tab pos="341313" algn="l"/>
                <a:tab pos="7651750" algn="l"/>
              </a:tabLst>
            </a:pPr>
            <a:endParaRPr lang="ru-RU" sz="1800" b="1" smtClean="0"/>
          </a:p>
          <a:p>
            <a:pPr marL="365125" indent="-365125" algn="just">
              <a:tabLst>
                <a:tab pos="341313" algn="l"/>
                <a:tab pos="7651750" algn="l"/>
              </a:tabLst>
            </a:pPr>
            <a:r>
              <a:rPr lang="ru-RU" sz="1800" b="1" smtClean="0"/>
              <a:t>Муниципальных программах </a:t>
            </a:r>
            <a:r>
              <a:rPr lang="ru-RU" sz="1800" smtClean="0"/>
              <a:t>(проектах муниципальных программ, проектах изменений указанных программ) – разрабатывают управления и отделы Администрации Лямбирского муниципального района Республики Мордовия. </a:t>
            </a:r>
          </a:p>
          <a:p>
            <a:pPr marL="365125" indent="-365125">
              <a:tabLst>
                <a:tab pos="341313" algn="l"/>
                <a:tab pos="7651750" algn="l"/>
              </a:tabLst>
            </a:pPr>
            <a:endParaRPr lang="ru-RU" smtClean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928662" y="142852"/>
            <a:ext cx="7215238" cy="1357322"/>
          </a:xfrm>
          <a:prstGeom prst="roundRect">
            <a:avLst/>
          </a:prstGeom>
          <a:solidFill>
            <a:srgbClr val="FFC000">
              <a:alpha val="42000"/>
            </a:srgbClr>
          </a:solidFill>
          <a:ln>
            <a:solidFill>
              <a:srgbClr val="92161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dirty="0">
                <a:ln>
                  <a:solidFill>
                    <a:sysClr val="windowText" lastClr="000000"/>
                  </a:solidFill>
                </a:ln>
                <a:solidFill>
                  <a:schemeClr val="tx1"/>
                </a:solidFill>
              </a:rPr>
              <a:t>Составление проекта бюджета основывается на:</a:t>
            </a:r>
          </a:p>
          <a:p>
            <a:pPr algn="ctr"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smtClean="0">
                <a:solidFill>
                  <a:srgbClr val="0000CC"/>
                </a:solidFill>
              </a:rPr>
              <a:t>Основные направления бюджетной политики на 2016 и плановый период 2017-2018 годов </a:t>
            </a:r>
          </a:p>
        </p:txBody>
      </p:sp>
      <p:sp>
        <p:nvSpPr>
          <p:cNvPr id="13315" name="Содержимое 3"/>
          <p:cNvSpPr>
            <a:spLocks noGrp="1"/>
          </p:cNvSpPr>
          <p:nvPr>
            <p:ph idx="1"/>
          </p:nvPr>
        </p:nvSpPr>
        <p:spPr>
          <a:xfrm>
            <a:off x="285750" y="1600200"/>
            <a:ext cx="8643938" cy="5257800"/>
          </a:xfrm>
        </p:spPr>
        <p:txBody>
          <a:bodyPr/>
          <a:lstStyle/>
          <a:p>
            <a:pPr indent="0" algn="just">
              <a:buFontTx/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700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- Обеспечение долгосрочной сбалансированности и финансовой устойчивости бюджета района.</a:t>
            </a:r>
          </a:p>
          <a:p>
            <a:pPr indent="0" algn="just">
              <a:buFontTx/>
              <a:buNone/>
            </a:pPr>
            <a:r>
              <a:rPr lang="ru-RU" sz="1700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- Построение гибкой и комплексной системы управления бюджетными расходами, увязанной с формированием муниципальных программ района на проектных принципах управления и обеспечивающей реализацию </a:t>
            </a:r>
            <a:r>
              <a:rPr lang="ru-RU" sz="1700" i="1" dirty="0" smtClean="0">
                <a:latin typeface="Times New Roman" pitchFamily="18" charset="0"/>
                <a:cs typeface="Times New Roman" pitchFamily="18" charset="0"/>
                <a:hlinkClick r:id="rId2"/>
              </a:rPr>
              <a:t>Указа</a:t>
            </a:r>
            <a:r>
              <a:rPr lang="ru-RU" sz="1700" i="1" dirty="0" smtClean="0">
                <a:latin typeface="Times New Roman" pitchFamily="18" charset="0"/>
                <a:cs typeface="Times New Roman" pitchFamily="18" charset="0"/>
              </a:rPr>
              <a:t> Президента Российской Федерации от 7 мая 2018 г. № 204 «О национальных целях и стратегических задачах развития Российской Федерации на период до 2024 года».</a:t>
            </a:r>
          </a:p>
          <a:p>
            <a:pPr indent="0" algn="just">
              <a:buFontTx/>
              <a:buNone/>
            </a:pPr>
            <a:r>
              <a:rPr lang="ru-RU" sz="1700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- Повышение эффективного расходования бюджетных средств, выявление и использование резервов для достижения планируемых результатов, сокращение неэффективных расходов.</a:t>
            </a:r>
          </a:p>
          <a:p>
            <a:pPr indent="0" algn="just">
              <a:buFontTx/>
              <a:buNone/>
            </a:pPr>
            <a:r>
              <a:rPr lang="ru-RU" sz="1700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- Повышение эффективности финансовых взаимоотношений с бюджетами муниципальных образований в </a:t>
            </a:r>
            <a:r>
              <a:rPr lang="ru-RU" sz="1700" i="1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Лямбирском</a:t>
            </a:r>
            <a:r>
              <a:rPr lang="ru-RU" sz="1700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муниципальном районе.</a:t>
            </a:r>
          </a:p>
          <a:p>
            <a:pPr indent="0" algn="just">
              <a:buFontTx/>
              <a:buNone/>
            </a:pPr>
            <a:r>
              <a:rPr lang="ru-RU" sz="1700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- Обеспечение прозрачности и публичности общественных финансов.</a:t>
            </a:r>
          </a:p>
          <a:p>
            <a:pPr indent="0" algn="just">
              <a:buFontTx/>
              <a:buNone/>
            </a:pPr>
            <a:r>
              <a:rPr lang="ru-RU" sz="1700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- Повышение результативности и экономической эффективности финансового контроля и финансового аудита. </a:t>
            </a:r>
            <a:endParaRPr lang="ru-RU" sz="1700" i="1" dirty="0" smtClean="0">
              <a:solidFill>
                <a:srgbClr val="660033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0">
              <a:buNone/>
            </a:pPr>
            <a:endParaRPr lang="ru-RU" sz="1400" dirty="0" smtClean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71500" y="285750"/>
            <a:ext cx="8143875" cy="1143000"/>
          </a:xfrm>
          <a:prstGeom prst="roundRect">
            <a:avLst/>
          </a:prstGeom>
          <a:solidFill>
            <a:srgbClr val="FF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dirty="0">
                <a:solidFill>
                  <a:srgbClr val="0000CC"/>
                </a:solidFill>
              </a:rPr>
              <a:t>Основные направления бюджетной и налоговой политики на 2020 и плановый период 2021-2022 годов </a:t>
            </a:r>
            <a:endParaRPr lang="ru-RU" sz="28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b="1" i="1" smtClean="0">
                <a:solidFill>
                  <a:srgbClr val="0000CC"/>
                </a:solidFill>
                <a:latin typeface="Times New Roman" pitchFamily="18" charset="0"/>
                <a:cs typeface="AngsanaUPC" pitchFamily="18" charset="-34"/>
              </a:rPr>
              <a:t>Основные характеристики бюджета Лямбирского муниципального района в 2020 году (тыс.рублей)</a:t>
            </a:r>
          </a:p>
        </p:txBody>
      </p:sp>
      <p:graphicFrame>
        <p:nvGraphicFramePr>
          <p:cNvPr id="25642" name="Group 42"/>
          <p:cNvGraphicFramePr>
            <a:graphicFrameLocks noGrp="1"/>
          </p:cNvGraphicFramePr>
          <p:nvPr/>
        </p:nvGraphicFramePr>
        <p:xfrm>
          <a:off x="684213" y="1628775"/>
          <a:ext cx="7920037" cy="4244974"/>
        </p:xfrm>
        <a:graphic>
          <a:graphicData uri="http://schemas.openxmlformats.org/drawingml/2006/table">
            <a:tbl>
              <a:tblPr/>
              <a:tblGrid>
                <a:gridCol w="503237"/>
                <a:gridCol w="3241674"/>
                <a:gridCol w="2014539"/>
                <a:gridCol w="2160587"/>
              </a:tblGrid>
              <a:tr h="89613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№</a:t>
                      </a:r>
                    </a:p>
                  </a:txBody>
                  <a:tcPr marT="45721" marB="4572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Показатель</a:t>
                      </a: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2019 год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(факт)</a:t>
                      </a: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2020 год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(факт)</a:t>
                      </a: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167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1.</a:t>
                      </a:r>
                    </a:p>
                  </a:txBody>
                  <a:tcPr marT="45721" marB="4572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Доходы, всего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в том числе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: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Налоговые  и неналоговые доходы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Безвозмездные поступления</a:t>
                      </a: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531012,3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121040,1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409972,2</a:t>
                      </a: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529313,8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115151,7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414162,1</a:t>
                      </a: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603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2.</a:t>
                      </a:r>
                    </a:p>
                  </a:txBody>
                  <a:tcPr marT="45721" marB="4572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Расходы, всего</a:t>
                      </a: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526262,2</a:t>
                      </a: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535013,8</a:t>
                      </a: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603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3.</a:t>
                      </a:r>
                    </a:p>
                  </a:txBody>
                  <a:tcPr marT="45721" marB="4572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Дефицит</a:t>
                      </a: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- 4750</a:t>
                      </a: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-5700</a:t>
                      </a: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428625"/>
            <a:ext cx="9144000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 sz="1800" b="1" i="0" u="none" strike="noStrike" kern="1200" baseline="0">
                <a:solidFill>
                  <a:srgbClr val="0000CC"/>
                </a:solidFill>
                <a:latin typeface="+mn-lt"/>
                <a:ea typeface="+mn-ea"/>
                <a:cs typeface="+mn-cs"/>
              </a:defRPr>
            </a:pPr>
            <a:r>
              <a:rPr lang="ru-RU" b="1" dirty="0">
                <a:solidFill>
                  <a:srgbClr val="0000CC"/>
                </a:solidFill>
                <a:latin typeface="+mn-lt"/>
                <a:cs typeface="+mn-cs"/>
              </a:rPr>
              <a:t>Основные характеристики бюджета </a:t>
            </a:r>
            <a:r>
              <a:rPr lang="ru-RU" b="1" dirty="0" err="1">
                <a:solidFill>
                  <a:srgbClr val="0000CC"/>
                </a:solidFill>
                <a:latin typeface="+mn-lt"/>
                <a:cs typeface="+mn-cs"/>
              </a:rPr>
              <a:t>Лямбирского</a:t>
            </a:r>
            <a:r>
              <a:rPr lang="ru-RU" b="1" dirty="0">
                <a:solidFill>
                  <a:srgbClr val="0000CC"/>
                </a:solidFill>
                <a:latin typeface="+mn-lt"/>
                <a:cs typeface="+mn-cs"/>
              </a:rPr>
              <a:t> муниципального района за 2016-2020 годы (млн.рублей)</a:t>
            </a:r>
          </a:p>
        </p:txBody>
      </p:sp>
      <p:graphicFrame>
        <p:nvGraphicFramePr>
          <p:cNvPr id="2" name="Диаграмма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35408308"/>
              </p:ext>
            </p:extLst>
          </p:nvPr>
        </p:nvGraphicFramePr>
        <p:xfrm>
          <a:off x="1454150" y="1319213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428625"/>
            <a:ext cx="9144000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 sz="1800" b="1" i="0" u="none" strike="noStrik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pPr>
            <a:r>
              <a:rPr lang="ru-RU" b="1" dirty="0">
                <a:solidFill>
                  <a:srgbClr val="0000CC"/>
                </a:solidFill>
                <a:latin typeface="+mn-lt"/>
                <a:cs typeface="+mn-cs"/>
              </a:rPr>
              <a:t>Динамика доходов бюджета </a:t>
            </a:r>
            <a:r>
              <a:rPr lang="ru-RU" b="1" dirty="0" err="1">
                <a:solidFill>
                  <a:srgbClr val="0000CC"/>
                </a:solidFill>
                <a:latin typeface="+mn-lt"/>
                <a:cs typeface="+mn-cs"/>
              </a:rPr>
              <a:t>Лямбирского</a:t>
            </a:r>
            <a:r>
              <a:rPr lang="ru-RU" b="1" dirty="0">
                <a:solidFill>
                  <a:srgbClr val="0000CC"/>
                </a:solidFill>
                <a:latin typeface="+mn-lt"/>
                <a:cs typeface="+mn-cs"/>
              </a:rPr>
              <a:t> муниципального района за </a:t>
            </a:r>
          </a:p>
          <a:p>
            <a:pPr algn="ctr">
              <a:defRPr sz="1800" b="1" i="0" u="none" strike="noStrik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pPr>
            <a:r>
              <a:rPr lang="ru-RU" b="1" dirty="0">
                <a:solidFill>
                  <a:srgbClr val="0000CC"/>
                </a:solidFill>
                <a:latin typeface="+mn-lt"/>
                <a:cs typeface="+mn-cs"/>
              </a:rPr>
              <a:t>2016-2020 годы (млн.рублей)</a:t>
            </a:r>
          </a:p>
        </p:txBody>
      </p:sp>
      <p:graphicFrame>
        <p:nvGraphicFramePr>
          <p:cNvPr id="2" name="Диаграмма 1"/>
          <p:cNvGraphicFramePr>
            <a:graphicFrameLocks/>
          </p:cNvGraphicFramePr>
          <p:nvPr/>
        </p:nvGraphicFramePr>
        <p:xfrm>
          <a:off x="1166813" y="1535113"/>
          <a:ext cx="7848600" cy="41036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285750" y="3286125"/>
            <a:ext cx="2543175" cy="1154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ru-RU" sz="1500" kern="0" dirty="0">
                <a:solidFill>
                  <a:schemeClr val="tx2"/>
                </a:solidFill>
                <a:latin typeface="+mj-lt"/>
                <a:ea typeface="+mj-ea"/>
                <a:cs typeface="Times New Roman" pitchFamily="18" charset="0"/>
              </a:rPr>
              <a:t>Республики Мордовия и решениями Совета депутатов </a:t>
            </a:r>
            <a:r>
              <a:rPr lang="ru-RU" sz="1500" kern="0" dirty="0" err="1">
                <a:solidFill>
                  <a:schemeClr val="tx2"/>
                </a:solidFill>
                <a:latin typeface="+mj-lt"/>
                <a:ea typeface="+mj-ea"/>
                <a:cs typeface="Times New Roman" pitchFamily="18" charset="0"/>
              </a:rPr>
              <a:t>Лямбирского</a:t>
            </a:r>
            <a:r>
              <a:rPr lang="ru-RU" sz="1500" kern="0" dirty="0">
                <a:solidFill>
                  <a:schemeClr val="tx2"/>
                </a:solidFill>
                <a:latin typeface="+mj-lt"/>
                <a:ea typeface="+mj-ea"/>
                <a:cs typeface="Times New Roman" pitchFamily="18" charset="0"/>
              </a:rPr>
              <a:t> муниципального района </a:t>
            </a:r>
          </a:p>
        </p:txBody>
      </p:sp>
      <p:pic>
        <p:nvPicPr>
          <p:cNvPr id="17411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-17463"/>
            <a:ext cx="9161463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Заголовок 1"/>
          <p:cNvSpPr txBox="1">
            <a:spLocks/>
          </p:cNvSpPr>
          <p:nvPr/>
        </p:nvSpPr>
        <p:spPr bwMode="auto">
          <a:xfrm>
            <a:off x="6143625" y="3419475"/>
            <a:ext cx="2543175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endParaRPr lang="ru-RU" sz="1400" kern="0" dirty="0">
              <a:solidFill>
                <a:schemeClr val="tx2"/>
              </a:solidFill>
              <a:latin typeface="+mj-lt"/>
              <a:ea typeface="+mj-ea"/>
              <a:cs typeface="Times New Roman" pitchFamily="18" charset="0"/>
            </a:endParaRPr>
          </a:p>
          <a:p>
            <a:pPr algn="ctr" eaLnBrk="0" hangingPunct="0">
              <a:defRPr/>
            </a:pPr>
            <a:r>
              <a:rPr lang="ru-RU" sz="1400" kern="0" dirty="0">
                <a:solidFill>
                  <a:schemeClr val="tx2"/>
                </a:solidFill>
                <a:latin typeface="+mj-lt"/>
                <a:ea typeface="+mj-ea"/>
                <a:cs typeface="Times New Roman" pitchFamily="18" charset="0"/>
              </a:rPr>
              <a:t>Поступления в местный бюджет из республиканского бюджета Республики Мордовия межбюджетных трансфертов в виде, дотаций, субсидий, субвенций и иных межбюджетных трансфертов, а также поступления от физических лиц (кроме налоговых и неналоговых доходов)</a:t>
            </a:r>
          </a:p>
        </p:txBody>
      </p:sp>
      <p:sp>
        <p:nvSpPr>
          <p:cNvPr id="10" name="Заголовок 1"/>
          <p:cNvSpPr txBox="1">
            <a:spLocks/>
          </p:cNvSpPr>
          <p:nvPr/>
        </p:nvSpPr>
        <p:spPr bwMode="auto">
          <a:xfrm>
            <a:off x="285750" y="3286125"/>
            <a:ext cx="2543175" cy="278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ru-RU" sz="1500" kern="0" dirty="0">
                <a:solidFill>
                  <a:schemeClr val="tx2"/>
                </a:solidFill>
                <a:latin typeface="+mn-lt"/>
                <a:ea typeface="+mj-ea"/>
                <a:cs typeface="Times New Roman" pitchFamily="18" charset="0"/>
              </a:rPr>
              <a:t>Поступления от уплаты федеральных, региональных и местных налогов и сборов, предусмотренных Налоговым Кодексом Российской Федерации, законодательством Республики Мордовия и решениями Совета депутатов </a:t>
            </a:r>
            <a:r>
              <a:rPr lang="ru-RU" sz="1500" kern="0" dirty="0" err="1">
                <a:solidFill>
                  <a:schemeClr val="tx2"/>
                </a:solidFill>
                <a:latin typeface="+mn-lt"/>
                <a:ea typeface="+mj-ea"/>
                <a:cs typeface="Times New Roman" pitchFamily="18" charset="0"/>
              </a:rPr>
              <a:t>Лямбирского</a:t>
            </a:r>
            <a:r>
              <a:rPr lang="ru-RU" sz="1500" kern="0" dirty="0">
                <a:solidFill>
                  <a:schemeClr val="tx2"/>
                </a:solidFill>
                <a:latin typeface="+mn-lt"/>
                <a:ea typeface="+mj-ea"/>
                <a:cs typeface="Times New Roman" pitchFamily="18" charset="0"/>
              </a:rPr>
              <a:t> муниципального района </a:t>
            </a:r>
          </a:p>
        </p:txBody>
      </p:sp>
      <p:sp>
        <p:nvSpPr>
          <p:cNvPr id="17414" name="Заголовок 1"/>
          <p:cNvSpPr txBox="1">
            <a:spLocks/>
          </p:cNvSpPr>
          <p:nvPr/>
        </p:nvSpPr>
        <p:spPr bwMode="auto">
          <a:xfrm>
            <a:off x="3214688" y="3429000"/>
            <a:ext cx="2543175" cy="257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ru-RU" sz="1600">
                <a:solidFill>
                  <a:schemeClr val="tx2"/>
                </a:solidFill>
                <a:cs typeface="Times New Roman" pitchFamily="18" charset="0"/>
              </a:rPr>
              <a:t>Платежи, которые включают в себя</a:t>
            </a:r>
            <a:r>
              <a:rPr lang="en-US" sz="1600">
                <a:solidFill>
                  <a:schemeClr val="tx2"/>
                </a:solidFill>
                <a:cs typeface="Times New Roman" pitchFamily="18" charset="0"/>
              </a:rPr>
              <a:t>:</a:t>
            </a:r>
          </a:p>
          <a:p>
            <a:pPr algn="ctr">
              <a:buFontTx/>
              <a:buChar char="-"/>
            </a:pPr>
            <a:r>
              <a:rPr lang="ru-RU" sz="1600">
                <a:solidFill>
                  <a:schemeClr val="tx2"/>
                </a:solidFill>
                <a:cs typeface="Times New Roman" pitchFamily="18" charset="0"/>
              </a:rPr>
              <a:t>  доходы от использования и продажи имущества;</a:t>
            </a:r>
          </a:p>
          <a:p>
            <a:pPr algn="ctr">
              <a:buFontTx/>
              <a:buChar char="-"/>
            </a:pPr>
            <a:r>
              <a:rPr lang="ru-RU" sz="1600">
                <a:solidFill>
                  <a:schemeClr val="tx2"/>
                </a:solidFill>
                <a:cs typeface="Times New Roman" pitchFamily="18" charset="0"/>
              </a:rPr>
              <a:t> плата за негативное воздействие;</a:t>
            </a:r>
          </a:p>
          <a:p>
            <a:pPr algn="ctr">
              <a:buFontTx/>
              <a:buChar char="-"/>
            </a:pPr>
            <a:r>
              <a:rPr lang="ru-RU" sz="1600">
                <a:solidFill>
                  <a:schemeClr val="tx2"/>
                </a:solidFill>
                <a:cs typeface="Times New Roman" pitchFamily="18" charset="0"/>
              </a:rPr>
              <a:t>  платные услуги;</a:t>
            </a:r>
          </a:p>
          <a:p>
            <a:pPr algn="ctr">
              <a:buFontTx/>
              <a:buChar char="-"/>
            </a:pPr>
            <a:r>
              <a:rPr lang="ru-RU" sz="1600">
                <a:solidFill>
                  <a:schemeClr val="tx2"/>
                </a:solidFill>
                <a:cs typeface="Times New Roman" pitchFamily="18" charset="0"/>
              </a:rPr>
              <a:t>  штрафы за нарушения законодательства;</a:t>
            </a:r>
          </a:p>
          <a:p>
            <a:pPr algn="ctr">
              <a:buFontTx/>
              <a:buChar char="-"/>
            </a:pPr>
            <a:r>
              <a:rPr lang="ru-RU" sz="1600">
                <a:solidFill>
                  <a:schemeClr val="tx2"/>
                </a:solidFill>
                <a:cs typeface="Times New Roman" pitchFamily="18" charset="0"/>
              </a:rPr>
              <a:t> иные неналоговые доходы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/>
        </p:nvGraphicFramePr>
        <p:xfrm>
          <a:off x="0" y="1357298"/>
          <a:ext cx="9144000" cy="55007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0" y="428625"/>
            <a:ext cx="9144000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 sz="1800" b="1" i="0" u="none" strike="noStrik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pPr>
            <a:r>
              <a:rPr lang="ru-RU" b="1" dirty="0">
                <a:solidFill>
                  <a:srgbClr val="0000CC"/>
                </a:solidFill>
                <a:latin typeface="+mn-lt"/>
                <a:cs typeface="+mn-cs"/>
              </a:rPr>
              <a:t>Структура налоговых доходов бюджета </a:t>
            </a:r>
            <a:r>
              <a:rPr lang="ru-RU" b="1" dirty="0" err="1">
                <a:solidFill>
                  <a:srgbClr val="0000CC"/>
                </a:solidFill>
                <a:latin typeface="+mn-lt"/>
                <a:cs typeface="+mn-cs"/>
              </a:rPr>
              <a:t>Лямбирского</a:t>
            </a:r>
            <a:r>
              <a:rPr lang="ru-RU" b="1" dirty="0">
                <a:solidFill>
                  <a:srgbClr val="0000CC"/>
                </a:solidFill>
                <a:latin typeface="+mn-lt"/>
                <a:cs typeface="+mn-cs"/>
              </a:rPr>
              <a:t> муниципального района в 2020 году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Диаграмма 2"/>
          <p:cNvGraphicFramePr/>
          <p:nvPr/>
        </p:nvGraphicFramePr>
        <p:xfrm>
          <a:off x="-1003" y="1152388"/>
          <a:ext cx="9001156" cy="57150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0" y="642938"/>
            <a:ext cx="9144000" cy="64611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 sz="18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ru-RU" b="1" dirty="0">
                <a:solidFill>
                  <a:srgbClr val="0000CC"/>
                </a:solidFill>
                <a:latin typeface="+mn-lt"/>
                <a:cs typeface="+mn-cs"/>
              </a:rPr>
              <a:t>Структура неналоговых доходов бюджета </a:t>
            </a:r>
            <a:r>
              <a:rPr lang="ru-RU" b="1" dirty="0" err="1">
                <a:solidFill>
                  <a:srgbClr val="0000CC"/>
                </a:solidFill>
                <a:latin typeface="+mn-lt"/>
                <a:cs typeface="+mn-cs"/>
              </a:rPr>
              <a:t>Лямбирского</a:t>
            </a:r>
            <a:r>
              <a:rPr lang="ru-RU" b="1" dirty="0">
                <a:solidFill>
                  <a:srgbClr val="0000CC"/>
                </a:solidFill>
                <a:latin typeface="+mn-lt"/>
                <a:cs typeface="+mn-cs"/>
              </a:rPr>
              <a:t> муниципального района в  2020 году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555" name="Group 147"/>
          <p:cNvGraphicFramePr>
            <a:graphicFrameLocks noGrp="1"/>
          </p:cNvGraphicFramePr>
          <p:nvPr/>
        </p:nvGraphicFramePr>
        <p:xfrm>
          <a:off x="0" y="1000125"/>
          <a:ext cx="9144000" cy="8320090"/>
        </p:xfrm>
        <a:graphic>
          <a:graphicData uri="http://schemas.openxmlformats.org/drawingml/2006/table">
            <a:tbl>
              <a:tblPr/>
              <a:tblGrid>
                <a:gridCol w="7461805"/>
                <a:gridCol w="1682195"/>
              </a:tblGrid>
              <a:tr h="941351"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бюджета </a:t>
                      </a:r>
                      <a:r>
                        <a:rPr kumimoji="0" lang="ru-RU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Лямбирского</a:t>
                      </a: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района, тыс. рублей</a:t>
                      </a: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год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425265"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Всего, в том числе:</a:t>
                      </a: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535013,8</a:t>
                      </a: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632134">
                <a:tc>
                  <a:txBody>
                    <a:bodyPr/>
                    <a:lstStyle/>
                    <a:p>
                      <a:pPr marL="346075" marR="0" lvl="0" indent="-346075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34855,1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(6,5%)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632134">
                <a:tc>
                  <a:txBody>
                    <a:bodyPr/>
                    <a:lstStyle/>
                    <a:p>
                      <a:pPr marL="346075" marR="0" lvl="0" indent="-346075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3082,0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(0,58%)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632134">
                <a:tc>
                  <a:txBody>
                    <a:bodyPr/>
                    <a:lstStyle/>
                    <a:p>
                      <a:pPr marL="346075" marR="0" lvl="0" indent="-346075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15411,0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(2,88%)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632134">
                <a:tc>
                  <a:txBody>
                    <a:bodyPr/>
                    <a:lstStyle/>
                    <a:p>
                      <a:pPr marL="346075" marR="0" lvl="0" indent="-346075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1011,1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(0,19%)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632134">
                <a:tc>
                  <a:txBody>
                    <a:bodyPr/>
                    <a:lstStyle/>
                    <a:p>
                      <a:pPr marL="346075" marR="0" lvl="0" indent="-346075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261306,1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(48,84%)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632134">
                <a:tc>
                  <a:txBody>
                    <a:bodyPr/>
                    <a:lstStyle/>
                    <a:p>
                      <a:pPr marL="346075" marR="0" lvl="0" indent="-346075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183341,7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(34,27%)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632134">
                <a:tc>
                  <a:txBody>
                    <a:bodyPr/>
                    <a:lstStyle/>
                    <a:p>
                      <a:pPr marL="346075" marR="0" lvl="0" indent="-346075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28172,4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(5,27%)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632134">
                <a:tc>
                  <a:txBody>
                    <a:bodyPr/>
                    <a:lstStyle/>
                    <a:p>
                      <a:pPr marL="346075" marR="0" lvl="0" indent="-346075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346075" marR="0" lvl="0" indent="-346075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299,0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(0,06%)</a:t>
                      </a: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632134">
                <a:tc>
                  <a:txBody>
                    <a:bodyPr/>
                    <a:lstStyle/>
                    <a:p>
                      <a:pPr marL="346075" marR="0" lvl="0" indent="-346075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Средства массовой информации</a:t>
                      </a: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1850,0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(0,35 %)</a:t>
                      </a: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632134">
                <a:tc>
                  <a:txBody>
                    <a:bodyPr/>
                    <a:lstStyle/>
                    <a:p>
                      <a:pPr marL="346075" marR="0" lvl="0" indent="-346075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Обслуживание государственного и муниципального долга</a:t>
                      </a: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70,0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(0,01 %)</a:t>
                      </a: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632134">
                <a:tc>
                  <a:txBody>
                    <a:bodyPr/>
                    <a:lstStyle/>
                    <a:p>
                      <a:pPr marL="346075" marR="0" lvl="0" indent="-346075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Межбюджетные трансферты общего характера субъектов Российской Федерации и муниципальных образований </a:t>
                      </a: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5615,2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(1,05%)</a:t>
                      </a: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</a:tbl>
          </a:graphicData>
        </a:graphic>
      </p:graphicFrame>
      <p:sp>
        <p:nvSpPr>
          <p:cNvPr id="20526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28688"/>
          </a:xfrm>
        </p:spPr>
        <p:txBody>
          <a:bodyPr/>
          <a:lstStyle/>
          <a:p>
            <a:r>
              <a:rPr lang="ru-RU" sz="2400" b="1" smtClean="0">
                <a:solidFill>
                  <a:srgbClr val="0000CC"/>
                </a:solidFill>
                <a:latin typeface="Times New Roman" pitchFamily="18" charset="0"/>
              </a:rPr>
              <a:t>Расходная часть бюджета Лямбирского муниципального района</a:t>
            </a:r>
            <a:r>
              <a:rPr lang="ru-RU" sz="2400" b="1" smtClean="0">
                <a:latin typeface="Times New Roman" pitchFamily="18" charset="0"/>
              </a:rPr>
              <a:t> 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>
          <a:xfrm>
            <a:off x="500063" y="0"/>
            <a:ext cx="8229600" cy="1143000"/>
          </a:xfrm>
        </p:spPr>
        <p:txBody>
          <a:bodyPr/>
          <a:lstStyle/>
          <a:p>
            <a:r>
              <a:rPr lang="ru-RU" sz="1800" b="1" smtClean="0">
                <a:solidFill>
                  <a:srgbClr val="0000CC"/>
                </a:solidFill>
              </a:rPr>
              <a:t>Расходы по отрасли «Сельское хозяйство и рыболовство»  Лямбирского муниципального района (тыс.рублей)</a:t>
            </a:r>
            <a:r>
              <a:rPr lang="ru-RU" sz="1400" smtClean="0"/>
              <a:t/>
            </a:r>
            <a:br>
              <a:rPr lang="ru-RU" sz="1400" smtClean="0"/>
            </a:br>
            <a:r>
              <a:rPr lang="ru-RU" sz="1600" b="1" smtClean="0"/>
              <a:t>Доля отрасли в общих расходах в 2020 году </a:t>
            </a:r>
            <a:r>
              <a:rPr lang="ru-RU" sz="1600" b="1" smtClean="0">
                <a:solidFill>
                  <a:schemeClr val="tx1"/>
                </a:solidFill>
              </a:rPr>
              <a:t>– 0,9 </a:t>
            </a:r>
            <a:r>
              <a:rPr lang="ru-RU" sz="1600" b="1" smtClean="0"/>
              <a:t>%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0" y="1000125"/>
          <a:ext cx="9144000" cy="5565828"/>
        </p:xfrm>
        <a:graphic>
          <a:graphicData uri="http://schemas.openxmlformats.org/drawingml/2006/table">
            <a:tbl>
              <a:tblPr/>
              <a:tblGrid>
                <a:gridCol w="7152291"/>
                <a:gridCol w="1991709"/>
              </a:tblGrid>
              <a:tr h="51439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Показатели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2020 год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439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Сельское хозяйство и рыболовство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4910,2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618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Реализация государственных полномочий по предоставлению  стипендии студентам, обучающимся по очной форме обучения по сельскохозяйственным профессиям, специальностям, направлениям подготовки и взявшим на себя обязательство трудоустроиться в сельскохозяйственные организации или организации системы государственной ветеринарной службы в течение месяца после получения диплома либо после завершения военной службы по призыву и отработать в них не менее 5 лет, и оказанию содействия в трудоустройстве студента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279,4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515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Реализация государственных полномочий по предоставлению компенсационной выплаты молодым специалистам, трудоустроившимся в сельскохозяйственные организации и организации системы государственной ветеринарной службы в год окончания образовательных организаций либо после завершения военной службы по призыву на срок не менее 5 лет, и оказанию содействию в трудоустройстве молодого специалиста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1114,1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515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Реализация государственных полномочий по предоставлению ежемесячной денежной выплаты молодым специалистам, трудоустроившимся в сельскохозяйственные организации и организации системы государственной ветеринарной службы в год окончания образовательных организаций либо после завершения военной службы по призыву на срок не менее 5 лет, и оказанию содействия в трудоустройстве молодого специалиста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880,1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602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Реализация государственных полномочий по организации проведения на территории Республики Мордовия мероприятий по отлову и содержанию безнадзорных животных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1630,6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602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Мероприятия по реализации проектов комплексного обустройства площадок под компактную жилищную застройку в сельской местности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1000,0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b="1" smtClean="0">
                <a:solidFill>
                  <a:srgbClr val="0000CC"/>
                </a:solidFill>
              </a:rPr>
              <a:t>Расходы Дорожного фонда Лямбирского муниципального района (тыс.рублей)</a:t>
            </a:r>
            <a:r>
              <a:rPr lang="ru-RU" sz="2000" b="1" smtClean="0"/>
              <a:t/>
            </a:r>
            <a:br>
              <a:rPr lang="ru-RU" sz="2000" b="1" smtClean="0"/>
            </a:br>
            <a:r>
              <a:rPr lang="ru-RU" sz="2000" smtClean="0"/>
              <a:t/>
            </a:r>
            <a:br>
              <a:rPr lang="ru-RU" sz="2000" smtClean="0"/>
            </a:br>
            <a:r>
              <a:rPr lang="ru-RU" sz="2000" b="1" smtClean="0"/>
              <a:t>Доля отрасли в общих расходах в 2020 году – 1,9 %</a:t>
            </a:r>
          </a:p>
        </p:txBody>
      </p:sp>
      <p:graphicFrame>
        <p:nvGraphicFramePr>
          <p:cNvPr id="28702" name="Group 30"/>
          <p:cNvGraphicFramePr>
            <a:graphicFrameLocks noGrp="1"/>
          </p:cNvGraphicFramePr>
          <p:nvPr/>
        </p:nvGraphicFramePr>
        <p:xfrm>
          <a:off x="142875" y="1571625"/>
          <a:ext cx="8501063" cy="3756025"/>
        </p:xfrm>
        <a:graphic>
          <a:graphicData uri="http://schemas.openxmlformats.org/drawingml/2006/table">
            <a:tbl>
              <a:tblPr/>
              <a:tblGrid>
                <a:gridCol w="4249737"/>
                <a:gridCol w="4251326"/>
              </a:tblGrid>
              <a:tr h="42066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 год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066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Всего, в том числе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10370,8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3206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Капитальный ремонт, ремонт и содержание автомобильных дорог общего пользования местного значения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4818,8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6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Межбюджетные трансферты , передаваемые  бюджетам сельских поселений из бюджетов муниципальных районов на осуществление части полномочий по решению вопросов местного значения в соответствии с заключенными соглашениями 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5552,0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-142875" y="0"/>
            <a:ext cx="9286875" cy="9239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 sz="1800" b="1" i="0" u="none" strike="noStrik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pPr>
            <a:r>
              <a:rPr lang="ru-RU" b="1" dirty="0">
                <a:solidFill>
                  <a:srgbClr val="0000CC"/>
                </a:solidFill>
                <a:latin typeface="+mn-lt"/>
                <a:cs typeface="+mn-cs"/>
              </a:rPr>
              <a:t>Расходы по отрасли "Образование" </a:t>
            </a:r>
            <a:r>
              <a:rPr lang="ru-RU" b="1" dirty="0" err="1">
                <a:solidFill>
                  <a:srgbClr val="0000CC"/>
                </a:solidFill>
                <a:latin typeface="+mn-lt"/>
                <a:cs typeface="+mn-cs"/>
              </a:rPr>
              <a:t>Лямбирского</a:t>
            </a:r>
            <a:r>
              <a:rPr lang="ru-RU" b="1" dirty="0">
                <a:solidFill>
                  <a:srgbClr val="0000CC"/>
                </a:solidFill>
                <a:latin typeface="+mn-lt"/>
                <a:cs typeface="+mn-cs"/>
              </a:rPr>
              <a:t> муниципального района (тыс.рублей)</a:t>
            </a:r>
          </a:p>
          <a:p>
            <a:pPr algn="ctr">
              <a:defRPr sz="1800" b="1" i="0" u="none" strike="noStrik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pPr>
            <a:r>
              <a:rPr lang="ru-RU" b="1" dirty="0">
                <a:solidFill>
                  <a:srgbClr val="000000"/>
                </a:solidFill>
                <a:latin typeface="+mn-lt"/>
                <a:cs typeface="+mn-cs"/>
              </a:rPr>
              <a:t> Доля отрасли в общих расходах в 2020 году – 48,8%</a:t>
            </a: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548260391"/>
              </p:ext>
            </p:extLst>
          </p:nvPr>
        </p:nvGraphicFramePr>
        <p:xfrm>
          <a:off x="683568" y="1397000"/>
          <a:ext cx="7848872" cy="50563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0" y="0"/>
            <a:ext cx="9144000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 sz="1800" b="1" i="0" u="none" strike="noStrik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pPr>
            <a:r>
              <a:rPr lang="ru-RU" b="1" dirty="0">
                <a:solidFill>
                  <a:srgbClr val="0000CC"/>
                </a:solidFill>
                <a:latin typeface="+mn-lt"/>
                <a:cs typeface="+mn-cs"/>
              </a:rPr>
              <a:t>Расходы по отрасли "Культура" </a:t>
            </a:r>
            <a:r>
              <a:rPr lang="ru-RU" b="1" dirty="0" err="1">
                <a:solidFill>
                  <a:srgbClr val="0000CC"/>
                </a:solidFill>
                <a:latin typeface="+mn-lt"/>
                <a:cs typeface="+mn-cs"/>
              </a:rPr>
              <a:t>Лямбирского</a:t>
            </a:r>
            <a:r>
              <a:rPr lang="ru-RU" b="1" dirty="0">
                <a:solidFill>
                  <a:srgbClr val="0000CC"/>
                </a:solidFill>
                <a:latin typeface="+mn-lt"/>
                <a:cs typeface="+mn-cs"/>
              </a:rPr>
              <a:t> муниципального района (тыс.рублей) </a:t>
            </a:r>
          </a:p>
          <a:p>
            <a:pPr algn="ctr">
              <a:defRPr sz="1800" b="1" i="0" u="none" strike="noStrik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pPr>
            <a:endParaRPr lang="ru-RU" b="1" dirty="0">
              <a:solidFill>
                <a:srgbClr val="000000"/>
              </a:solidFill>
              <a:latin typeface="+mn-lt"/>
              <a:cs typeface="+mn-cs"/>
            </a:endParaRPr>
          </a:p>
          <a:p>
            <a:pPr algn="ctr">
              <a:defRPr sz="1800" b="1" i="0" u="none" strike="noStrik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pPr>
            <a:r>
              <a:rPr lang="ru-RU" b="1" dirty="0">
                <a:solidFill>
                  <a:srgbClr val="000000"/>
                </a:solidFill>
                <a:latin typeface="+mn-lt"/>
                <a:cs typeface="+mn-cs"/>
              </a:rPr>
              <a:t>Доля отрасли в общих расходах в 2020 году – 34,3 %</a:t>
            </a:r>
          </a:p>
        </p:txBody>
      </p:sp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204735739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0"/>
            <a:ext cx="9144000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 sz="1800" b="1" i="0" u="none" strike="noStrik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pPr>
            <a:r>
              <a:rPr lang="ru-RU" b="1" dirty="0">
                <a:solidFill>
                  <a:srgbClr val="0000CC"/>
                </a:solidFill>
                <a:latin typeface="+mn-lt"/>
                <a:cs typeface="+mn-cs"/>
              </a:rPr>
              <a:t>Расходы по отрасли "Физическая культура и спорт" </a:t>
            </a:r>
            <a:r>
              <a:rPr lang="ru-RU" b="1" dirty="0" err="1">
                <a:solidFill>
                  <a:srgbClr val="0000CC"/>
                </a:solidFill>
                <a:latin typeface="+mn-lt"/>
                <a:cs typeface="+mn-cs"/>
              </a:rPr>
              <a:t>Лямбирского</a:t>
            </a:r>
            <a:r>
              <a:rPr lang="ru-RU" b="1" dirty="0">
                <a:solidFill>
                  <a:srgbClr val="0000CC"/>
                </a:solidFill>
                <a:latin typeface="+mn-lt"/>
                <a:cs typeface="+mn-cs"/>
              </a:rPr>
              <a:t> муниципального района (тыс.рублей)</a:t>
            </a:r>
          </a:p>
          <a:p>
            <a:pPr algn="ctr">
              <a:defRPr sz="1800" b="1" i="0" u="none" strike="noStrik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pPr>
            <a:r>
              <a:rPr lang="ru-RU" b="1" dirty="0">
                <a:solidFill>
                  <a:srgbClr val="000000"/>
                </a:solidFill>
                <a:latin typeface="+mn-lt"/>
                <a:cs typeface="+mn-cs"/>
              </a:rPr>
              <a:t> </a:t>
            </a:r>
          </a:p>
          <a:p>
            <a:pPr algn="ctr">
              <a:defRPr sz="1800" b="1" i="0" u="none" strike="noStrik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pPr>
            <a:r>
              <a:rPr lang="ru-RU" b="1" dirty="0">
                <a:solidFill>
                  <a:srgbClr val="000000"/>
                </a:solidFill>
                <a:latin typeface="+mn-lt"/>
                <a:cs typeface="+mn-cs"/>
              </a:rPr>
              <a:t>Доля отрасли в общих расходах в 2020 году - 0,6%</a:t>
            </a: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4019460926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Содержимое 2"/>
          <p:cNvSpPr>
            <a:spLocks noGrp="1"/>
          </p:cNvSpPr>
          <p:nvPr>
            <p:ph idx="1"/>
          </p:nvPr>
        </p:nvSpPr>
        <p:spPr>
          <a:xfrm>
            <a:off x="785813" y="357188"/>
            <a:ext cx="7572375" cy="857250"/>
          </a:xfrm>
        </p:spPr>
        <p:txBody>
          <a:bodyPr/>
          <a:lstStyle/>
          <a:p>
            <a:pPr algn="ctr">
              <a:buFontTx/>
              <a:buNone/>
            </a:pPr>
            <a:r>
              <a:rPr lang="ru-RU" sz="2000" b="1" smtClean="0">
                <a:solidFill>
                  <a:srgbClr val="0000CC"/>
                </a:solidFill>
              </a:rPr>
              <a:t>Расходы по отрасли «Социальная политика» Лямбирского муниципального района (тыс.рублей) </a:t>
            </a:r>
          </a:p>
          <a:p>
            <a:pPr algn="ctr">
              <a:buFontTx/>
              <a:buNone/>
            </a:pPr>
            <a:endParaRPr lang="ru-RU" sz="2000" b="1" smtClean="0"/>
          </a:p>
          <a:p>
            <a:pPr algn="ctr">
              <a:buFontTx/>
              <a:buNone/>
            </a:pPr>
            <a:r>
              <a:rPr lang="ru-RU" sz="1800" b="1" smtClean="0"/>
              <a:t>Доля отрасли в общих расходах в 2020 году – 5,3%</a:t>
            </a: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642938" y="2000250"/>
          <a:ext cx="7929562" cy="4500565"/>
        </p:xfrm>
        <a:graphic>
          <a:graphicData uri="http://schemas.openxmlformats.org/drawingml/2006/table">
            <a:tbl>
              <a:tblPr/>
              <a:tblGrid>
                <a:gridCol w="4507331"/>
                <a:gridCol w="3422231"/>
              </a:tblGrid>
              <a:tr h="9001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Показатели</a:t>
                      </a:r>
                    </a:p>
                  </a:txBody>
                  <a:tcPr marL="66792" marR="6679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2020 год</a:t>
                      </a:r>
                    </a:p>
                  </a:txBody>
                  <a:tcPr marL="66792" marR="6679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001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Социальная политика</a:t>
                      </a:r>
                    </a:p>
                  </a:txBody>
                  <a:tcPr marL="66792" marR="6679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28 172,7</a:t>
                      </a:r>
                    </a:p>
                  </a:txBody>
                  <a:tcPr marL="66792" marR="6679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001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Пенсионное обеспечение</a:t>
                      </a:r>
                    </a:p>
                  </a:txBody>
                  <a:tcPr marL="66792" marR="6679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2 370,5</a:t>
                      </a:r>
                    </a:p>
                  </a:txBody>
                  <a:tcPr marL="66792" marR="6679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001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Социальное обеспечение населения</a:t>
                      </a:r>
                    </a:p>
                  </a:txBody>
                  <a:tcPr marL="66792" marR="6679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17 235,8</a:t>
                      </a:r>
                    </a:p>
                  </a:txBody>
                  <a:tcPr marL="66792" marR="6679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001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Охрана семьи и детства</a:t>
                      </a:r>
                    </a:p>
                  </a:txBody>
                  <a:tcPr marL="66792" marR="6679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8 566,1</a:t>
                      </a:r>
                    </a:p>
                  </a:txBody>
                  <a:tcPr marL="66792" marR="6679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57188" y="1857375"/>
            <a:ext cx="2428875" cy="185737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u="sng" dirty="0">
                <a:solidFill>
                  <a:schemeClr val="tx1"/>
                </a:solidFill>
              </a:rPr>
              <a:t>дотаций </a:t>
            </a:r>
            <a:r>
              <a:rPr lang="ru-RU" dirty="0">
                <a:solidFill>
                  <a:schemeClr val="tx1"/>
                </a:solidFill>
              </a:rPr>
              <a:t>– 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представляются на безвозмездной и безвозвратной основе без установления направлений и (или) условий их использования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286125" y="2286000"/>
            <a:ext cx="2500313" cy="17145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Из республиканского бюджета в бюджет </a:t>
            </a:r>
            <a:r>
              <a:rPr lang="ru-RU" sz="1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Лямбирского</a:t>
            </a: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перечисляются межбюджетные трансферты в форме: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286500" y="1857375"/>
            <a:ext cx="2571750" cy="192881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u="sng" dirty="0">
                <a:solidFill>
                  <a:schemeClr val="tx1"/>
                </a:solidFill>
              </a:rPr>
              <a:t>субсидий </a:t>
            </a:r>
            <a:r>
              <a:rPr lang="ru-RU" sz="1200" dirty="0">
                <a:solidFill>
                  <a:schemeClr val="tx1"/>
                </a:solidFill>
              </a:rPr>
              <a:t>– </a:t>
            </a:r>
          </a:p>
          <a:p>
            <a:pPr algn="ctr">
              <a:defRPr/>
            </a:pPr>
            <a:r>
              <a:rPr lang="ru-RU" sz="13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предоставляются бюджетам муниципальных образований в целях </a:t>
            </a:r>
            <a:r>
              <a:rPr lang="ru-RU" sz="13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софинансирования</a:t>
            </a:r>
            <a:r>
              <a:rPr lang="ru-RU" sz="13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расходных обязательств, возникающих при выполнении полномочий органов местного самоуправления по  вопросам местного значения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57188" y="4000500"/>
            <a:ext cx="2500312" cy="242887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u="sng" dirty="0">
              <a:solidFill>
                <a:schemeClr val="tx1"/>
              </a:solidFill>
              <a:latin typeface="+mj-lt"/>
              <a:cs typeface="Times New Roman" pitchFamily="18" charset="0"/>
            </a:endParaRPr>
          </a:p>
          <a:p>
            <a:pPr algn="ctr">
              <a:defRPr/>
            </a:pPr>
            <a:r>
              <a:rPr lang="ru-RU" u="sng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субвенций</a:t>
            </a:r>
            <a:r>
              <a:rPr lang="ru-RU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 –</a:t>
            </a:r>
          </a:p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бюджетные средства, предоставленные бюджету другого уровня бюджетной системы Российской Федерации на безвозмездных и безвозвратных основах на осуществление определенных целевых расходов</a:t>
            </a:r>
          </a:p>
          <a:p>
            <a:pPr algn="ctr">
              <a:defRPr/>
            </a:pPr>
            <a:endParaRPr lang="ru-RU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357938" y="4143375"/>
            <a:ext cx="2500312" cy="9286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u="sng" dirty="0">
                <a:solidFill>
                  <a:schemeClr val="tx1"/>
                </a:solidFill>
              </a:rPr>
              <a:t>иных межбюджетных трансфертов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42938" y="285750"/>
            <a:ext cx="7786687" cy="121443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u="sng" dirty="0">
                <a:solidFill>
                  <a:srgbClr val="0000CC"/>
                </a:solidFill>
              </a:rPr>
              <a:t>Межбюджетные трансферты </a:t>
            </a:r>
            <a:r>
              <a:rPr lang="ru-RU" i="1" dirty="0">
                <a:solidFill>
                  <a:srgbClr val="0000CC"/>
                </a:solidFill>
              </a:rPr>
              <a:t>– средства, предоставляемые одним бюджетом бюджетной системы Российской Федерации другому бюджету бюджетной системы Российской Федерации</a:t>
            </a:r>
          </a:p>
        </p:txBody>
      </p:sp>
      <p:cxnSp>
        <p:nvCxnSpPr>
          <p:cNvPr id="16" name="Прямая со стрелкой 15"/>
          <p:cNvCxnSpPr>
            <a:stCxn id="5" idx="3"/>
          </p:cNvCxnSpPr>
          <p:nvPr/>
        </p:nvCxnSpPr>
        <p:spPr>
          <a:xfrm>
            <a:off x="5786438" y="3143250"/>
            <a:ext cx="428625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>
            <a:stCxn id="5" idx="1"/>
          </p:cNvCxnSpPr>
          <p:nvPr/>
        </p:nvCxnSpPr>
        <p:spPr>
          <a:xfrm rot="10800000">
            <a:off x="2857500" y="3143250"/>
            <a:ext cx="428625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 rot="10800000" flipV="1">
            <a:off x="2928938" y="3929063"/>
            <a:ext cx="428625" cy="28575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>
            <a:off x="5715000" y="3929063"/>
            <a:ext cx="500063" cy="28575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Заголовок 1"/>
          <p:cNvSpPr>
            <a:spLocks noGrp="1"/>
          </p:cNvSpPr>
          <p:nvPr>
            <p:ph type="title"/>
          </p:nvPr>
        </p:nvSpPr>
        <p:spPr>
          <a:xfrm>
            <a:off x="785813" y="285750"/>
            <a:ext cx="7358062" cy="1214438"/>
          </a:xfrm>
        </p:spPr>
        <p:txBody>
          <a:bodyPr/>
          <a:lstStyle/>
          <a:p>
            <a:r>
              <a:rPr lang="ru-RU" sz="1800" b="1" smtClean="0">
                <a:solidFill>
                  <a:srgbClr val="0000CC"/>
                </a:solidFill>
              </a:rPr>
              <a:t>Межбюджетные трансферты из республиканского бюджета Республики Мордовия бюджету Лямбирского муниципального района</a:t>
            </a:r>
          </a:p>
        </p:txBody>
      </p:sp>
      <p:sp>
        <p:nvSpPr>
          <p:cNvPr id="6" name="Заголовок 1"/>
          <p:cNvSpPr txBox="1">
            <a:spLocks/>
          </p:cNvSpPr>
          <p:nvPr/>
        </p:nvSpPr>
        <p:spPr bwMode="auto">
          <a:xfrm>
            <a:off x="469736" y="5445224"/>
            <a:ext cx="2071688" cy="65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ru-RU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299,6 млн.руб.</a:t>
            </a:r>
          </a:p>
        </p:txBody>
      </p:sp>
      <p:sp>
        <p:nvSpPr>
          <p:cNvPr id="7" name="Заголовок 1"/>
          <p:cNvSpPr txBox="1">
            <a:spLocks/>
          </p:cNvSpPr>
          <p:nvPr/>
        </p:nvSpPr>
        <p:spPr bwMode="auto">
          <a:xfrm>
            <a:off x="5651374" y="5445224"/>
            <a:ext cx="2071687" cy="65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ru-RU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414,2 млн.руб.</a:t>
            </a:r>
          </a:p>
        </p:txBody>
      </p:sp>
      <p:graphicFrame>
        <p:nvGraphicFramePr>
          <p:cNvPr id="13" name="Диаграмма 12"/>
          <p:cNvGraphicFramePr/>
          <p:nvPr/>
        </p:nvGraphicFramePr>
        <p:xfrm>
          <a:off x="0" y="1928802"/>
          <a:ext cx="4572000" cy="3643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5429250" y="2000250"/>
            <a:ext cx="1916113" cy="3698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 sz="1800" b="1" i="0" u="none" strike="noStrik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pPr>
            <a:r>
              <a:rPr lang="ru-RU" b="1" dirty="0">
                <a:solidFill>
                  <a:srgbClr val="000000"/>
                </a:solidFill>
                <a:latin typeface="+mn-lt"/>
                <a:cs typeface="+mn-cs"/>
              </a:rPr>
              <a:t>2020 год (факт)</a:t>
            </a:r>
          </a:p>
        </p:txBody>
      </p:sp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3619125752"/>
              </p:ext>
            </p:extLst>
          </p:nvPr>
        </p:nvGraphicFramePr>
        <p:xfrm>
          <a:off x="4716016" y="2370138"/>
          <a:ext cx="3600400" cy="30750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1500188" y="142875"/>
            <a:ext cx="6000750" cy="1071563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b="1" dirty="0">
                <a:solidFill>
                  <a:srgbClr val="0000CC"/>
                </a:solidFill>
              </a:rPr>
              <a:t>Программный бюджет</a:t>
            </a:r>
          </a:p>
          <a:p>
            <a:pPr algn="ctr">
              <a:defRPr/>
            </a:pPr>
            <a:endParaRPr lang="ru-RU" dirty="0"/>
          </a:p>
        </p:txBody>
      </p:sp>
      <p:sp>
        <p:nvSpPr>
          <p:cNvPr id="30723" name="Прямоугольник 3"/>
          <p:cNvSpPr>
            <a:spLocks noChangeArrowheads="1"/>
          </p:cNvSpPr>
          <p:nvPr/>
        </p:nvSpPr>
        <p:spPr bwMode="auto">
          <a:xfrm>
            <a:off x="642938" y="1714500"/>
            <a:ext cx="6858000" cy="169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endParaRPr lang="ru-RU" sz="1400" b="1"/>
          </a:p>
          <a:p>
            <a:pPr algn="ctr"/>
            <a:endParaRPr lang="ru-RU" sz="1200">
              <a:solidFill>
                <a:srgbClr val="0000CC"/>
              </a:solidFill>
            </a:endParaRPr>
          </a:p>
          <a:p>
            <a:pPr algn="ctr"/>
            <a:endParaRPr lang="ru-RU" sz="2400">
              <a:solidFill>
                <a:srgbClr val="0000CC"/>
              </a:solidFill>
            </a:endParaRPr>
          </a:p>
          <a:p>
            <a:pPr algn="ctr"/>
            <a:endParaRPr lang="ru-RU"/>
          </a:p>
          <a:p>
            <a:r>
              <a:rPr lang="ru-RU"/>
              <a:t/>
            </a:r>
            <a:br>
              <a:rPr lang="ru-RU"/>
            </a:br>
            <a:endParaRPr lang="ru-RU"/>
          </a:p>
        </p:txBody>
      </p:sp>
      <p:sp>
        <p:nvSpPr>
          <p:cNvPr id="30724" name="Прямоугольник 4"/>
          <p:cNvSpPr>
            <a:spLocks noChangeArrowheads="1"/>
          </p:cNvSpPr>
          <p:nvPr/>
        </p:nvSpPr>
        <p:spPr bwMode="auto">
          <a:xfrm>
            <a:off x="0" y="1357313"/>
            <a:ext cx="9144000" cy="338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/>
              <a:t>Бюджет Лямбирского муниципального района является </a:t>
            </a:r>
            <a:r>
              <a:rPr lang="ru-RU" b="1"/>
              <a:t>программным</a:t>
            </a:r>
            <a:r>
              <a:rPr lang="ru-RU"/>
              <a:t>. Каждая из программ имеет свои цели и задачи, комплекс мероприятий и </a:t>
            </a:r>
            <a:r>
              <a:rPr lang="ru-RU" b="1"/>
              <a:t>показатели результативности </a:t>
            </a:r>
            <a:r>
              <a:rPr lang="ru-RU"/>
              <a:t>(индикаторы). Программный бюджет позволяет оценить, насколько эффективно используются бюджетные средства. </a:t>
            </a:r>
            <a:br>
              <a:rPr lang="ru-RU"/>
            </a:br>
            <a:r>
              <a:rPr lang="ru-RU" b="1"/>
              <a:t>«Бюджет для граждан» </a:t>
            </a:r>
            <a:r>
              <a:rPr lang="ru-RU"/>
              <a:t>рассказывает о наиболее социально значимых муниципальных программах, а также о тех результатах, которые должны быть достигнуты в 201</a:t>
            </a:r>
            <a:r>
              <a:rPr lang="en-US"/>
              <a:t>9</a:t>
            </a:r>
            <a:r>
              <a:rPr lang="ru-RU"/>
              <a:t> году. </a:t>
            </a:r>
            <a:br>
              <a:rPr lang="ru-RU"/>
            </a:br>
            <a:r>
              <a:rPr lang="ru-RU"/>
              <a:t>Подробная информация обо всех принятых муниципальных программах, их целях, мероприятиях, финансировании содержится на сайте Администрации Лямбирского муниципального района в разделе «Муниципальные программы»</a:t>
            </a:r>
            <a:r>
              <a:rPr lang="en-US"/>
              <a:t>:</a:t>
            </a:r>
          </a:p>
          <a:p>
            <a:r>
              <a:rPr lang="en-US" i="1"/>
              <a:t/>
            </a:r>
            <a:br>
              <a:rPr lang="en-US" i="1"/>
            </a:br>
            <a:r>
              <a:rPr lang="en-US" b="1" i="1"/>
              <a:t> http://lyambir.e-mordovia.ru/content/view/5446 </a:t>
            </a:r>
            <a:endParaRPr lang="ru-RU" b="1" i="1"/>
          </a:p>
        </p:txBody>
      </p:sp>
      <p:sp>
        <p:nvSpPr>
          <p:cNvPr id="30725" name="Прямоугольник 6"/>
          <p:cNvSpPr>
            <a:spLocks noChangeArrowheads="1"/>
          </p:cNvSpPr>
          <p:nvPr/>
        </p:nvSpPr>
        <p:spPr bwMode="auto">
          <a:xfrm>
            <a:off x="3143250" y="4786313"/>
            <a:ext cx="6000750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b="1"/>
              <a:t>Важно! </a:t>
            </a:r>
            <a:r>
              <a:rPr lang="ru-RU"/>
              <a:t>Ежегодно проводится мониторинг эффективности реализации муниципальных программ, а значит, эффективности расходов бюджетных средств. Мониторинг размещен на сайте Администрации Лямбирского муниципального района в разделе «Муниципальные программы».</a:t>
            </a:r>
          </a:p>
        </p:txBody>
      </p:sp>
      <p:pic>
        <p:nvPicPr>
          <p:cNvPr id="3072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4857750"/>
            <a:ext cx="3000375" cy="178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b="1" smtClean="0">
                <a:solidFill>
                  <a:srgbClr val="0000CC"/>
                </a:solidFill>
              </a:rPr>
              <a:t>Муниципальные программы Лямбирского муниципального района</a:t>
            </a:r>
            <a:r>
              <a:rPr lang="ru-RU" b="1" smtClean="0"/>
              <a:t/>
            </a:r>
            <a:br>
              <a:rPr lang="ru-RU" b="1" smtClean="0"/>
            </a:br>
            <a:endParaRPr lang="ru-RU" smtClean="0"/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5638728"/>
              </p:ext>
            </p:extLst>
          </p:nvPr>
        </p:nvGraphicFramePr>
        <p:xfrm>
          <a:off x="0" y="1071563"/>
          <a:ext cx="9144000" cy="5274725"/>
        </p:xfrm>
        <a:graphic>
          <a:graphicData uri="http://schemas.openxmlformats.org/drawingml/2006/table">
            <a:tbl>
              <a:tblPr/>
              <a:tblGrid>
                <a:gridCol w="6149038"/>
                <a:gridCol w="2994962"/>
              </a:tblGrid>
              <a:tr h="669839"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endParaRPr lang="ru-RU" sz="1400" b="1" spc="0" dirty="0" smtClean="0">
                        <a:solidFill>
                          <a:srgbClr val="000000"/>
                        </a:solidFill>
                        <a:latin typeface="Times New Roman"/>
                        <a:ea typeface="Arial"/>
                        <a:cs typeface="Times New Roman"/>
                      </a:endParaRPr>
                    </a:p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endParaRPr lang="ru-RU" sz="1400" b="1" spc="0" dirty="0" smtClean="0">
                        <a:solidFill>
                          <a:srgbClr val="000000"/>
                        </a:solidFill>
                        <a:latin typeface="Times New Roman"/>
                        <a:ea typeface="Arial"/>
                        <a:cs typeface="Times New Roman"/>
                      </a:endParaRPr>
                    </a:p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endParaRPr lang="ru-RU" sz="1400" b="1" spc="0" dirty="0" smtClean="0">
                        <a:solidFill>
                          <a:srgbClr val="000000"/>
                        </a:solidFill>
                        <a:latin typeface="Times New Roman"/>
                        <a:ea typeface="Arial"/>
                        <a:cs typeface="Times New Roman"/>
                      </a:endParaRPr>
                    </a:p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Наименование</a:t>
                      </a:r>
                      <a:endParaRPr lang="ru-RU" sz="1400" b="1" dirty="0"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4542" marR="45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70"/>
                        </a:lnSpc>
                        <a:spcAft>
                          <a:spcPts val="0"/>
                        </a:spcAft>
                      </a:pPr>
                      <a:endParaRPr lang="ru-RU" sz="1400" b="1" spc="0" dirty="0" smtClean="0">
                        <a:solidFill>
                          <a:srgbClr val="000000"/>
                        </a:solidFill>
                        <a:latin typeface="Times New Roman"/>
                        <a:ea typeface="Arial"/>
                        <a:cs typeface="Times New Roman"/>
                      </a:endParaRPr>
                    </a:p>
                    <a:p>
                      <a:pPr algn="ctr">
                        <a:lnSpc>
                          <a:spcPts val="1270"/>
                        </a:lnSpc>
                        <a:spcAft>
                          <a:spcPts val="0"/>
                        </a:spcAft>
                      </a:pPr>
                      <a:endParaRPr lang="ru-RU" sz="1400" b="1" spc="0" dirty="0" smtClean="0">
                        <a:solidFill>
                          <a:srgbClr val="000000"/>
                        </a:solidFill>
                        <a:latin typeface="Times New Roman"/>
                        <a:ea typeface="Arial"/>
                        <a:cs typeface="Times New Roman"/>
                      </a:endParaRPr>
                    </a:p>
                    <a:p>
                      <a:pPr algn="ctr">
                        <a:lnSpc>
                          <a:spcPts val="1270"/>
                        </a:lnSpc>
                        <a:spcAft>
                          <a:spcPts val="0"/>
                        </a:spcAft>
                      </a:pPr>
                      <a:r>
                        <a:rPr lang="ru-RU" sz="14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Сумма </a:t>
                      </a:r>
                      <a:r>
                        <a:rPr lang="ru-RU" sz="1400" b="1" spc="0" dirty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(тыс. руб</a:t>
                      </a:r>
                      <a:r>
                        <a:rPr lang="ru-RU" sz="14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.)</a:t>
                      </a:r>
                    </a:p>
                    <a:p>
                      <a:pPr algn="ctr">
                        <a:lnSpc>
                          <a:spcPts val="127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4542" marR="454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75409"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200" b="1" spc="0" dirty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ВСЕГО</a:t>
                      </a:r>
                      <a:endParaRPr lang="ru-RU" sz="1200" b="1" dirty="0"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4542" marR="454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500601,4</a:t>
                      </a:r>
                      <a:endParaRPr lang="ru-RU" sz="1400" b="1" dirty="0">
                        <a:latin typeface="+mn-lt"/>
                        <a:ea typeface="Arial"/>
                        <a:cs typeface="Times New Roman"/>
                      </a:endParaRPr>
                    </a:p>
                  </a:txBody>
                  <a:tcPr marL="4542" marR="454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60683">
                <a:tc>
                  <a:txBody>
                    <a:bodyPr/>
                    <a:lstStyle/>
                    <a:p>
                      <a:pPr algn="l">
                        <a:lnSpc>
                          <a:spcPts val="1370"/>
                        </a:lnSpc>
                        <a:spcAft>
                          <a:spcPts val="0"/>
                        </a:spcAft>
                      </a:pPr>
                      <a:r>
                        <a:rPr lang="ru-RU" sz="12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Муниципальная программа </a:t>
                      </a:r>
                      <a:r>
                        <a:rPr lang="ru-RU" sz="1200" b="1" spc="0" dirty="0" err="1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Лямбирского</a:t>
                      </a:r>
                      <a:r>
                        <a:rPr lang="ru-RU" sz="12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 муниципального района "Развитие муниципальной службы в </a:t>
                      </a:r>
                      <a:r>
                        <a:rPr lang="ru-RU" sz="1200" b="1" spc="0" dirty="0" err="1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Лямбирском</a:t>
                      </a:r>
                      <a:r>
                        <a:rPr lang="ru-RU" sz="12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 муниципальном районе на 2015 - 2021 годы"</a:t>
                      </a:r>
                      <a:endParaRPr lang="ru-RU" sz="1200" b="1" dirty="0"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4542" marR="45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55,0</a:t>
                      </a:r>
                      <a:endParaRPr lang="ru-RU" sz="1400" b="1" dirty="0"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4542" marR="454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59418">
                <a:tc>
                  <a:txBody>
                    <a:bodyPr/>
                    <a:lstStyle/>
                    <a:p>
                      <a:pPr algn="l">
                        <a:lnSpc>
                          <a:spcPts val="1370"/>
                        </a:lnSpc>
                        <a:spcAft>
                          <a:spcPts val="0"/>
                        </a:spcAft>
                      </a:pPr>
                      <a:r>
                        <a:rPr lang="ru-RU" sz="12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Муниципальная программа "Развитие жилищного строительства в </a:t>
                      </a:r>
                      <a:r>
                        <a:rPr lang="ru-RU" sz="1200" b="1" spc="0" dirty="0" err="1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Лямбирском</a:t>
                      </a:r>
                      <a:r>
                        <a:rPr lang="ru-RU" sz="12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 муниципальном районе Республики Мордовия на 2017-2021 годы"</a:t>
                      </a:r>
                      <a:endParaRPr lang="ru-RU" sz="1200" b="1" dirty="0"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4542" marR="454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13398,8</a:t>
                      </a:r>
                      <a:endParaRPr lang="ru-RU" sz="1400" b="1" dirty="0"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4542" marR="454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50442">
                <a:tc>
                  <a:txBody>
                    <a:bodyPr/>
                    <a:lstStyle/>
                    <a:p>
                      <a:pPr algn="l">
                        <a:lnSpc>
                          <a:spcPts val="1370"/>
                        </a:lnSpc>
                        <a:spcAft>
                          <a:spcPts val="0"/>
                        </a:spcAft>
                      </a:pPr>
                      <a:r>
                        <a:rPr lang="ru-RU" sz="12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Муниципальная программа "Развитие образования в </a:t>
                      </a:r>
                      <a:r>
                        <a:rPr lang="ru-RU" sz="1200" b="1" spc="0" dirty="0" err="1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Лямбирском</a:t>
                      </a:r>
                      <a:r>
                        <a:rPr lang="ru-RU" sz="12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 муниципальном районе на 2016-2021 годы"</a:t>
                      </a:r>
                      <a:endParaRPr lang="ru-RU" sz="1200" b="1" dirty="0"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4542" marR="454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247786,2</a:t>
                      </a:r>
                      <a:endParaRPr lang="ru-RU" sz="1400" b="1" dirty="0"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4542" marR="454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37444">
                <a:tc>
                  <a:txBody>
                    <a:bodyPr/>
                    <a:lstStyle/>
                    <a:p>
                      <a:pPr algn="l">
                        <a:lnSpc>
                          <a:spcPts val="1370"/>
                        </a:lnSpc>
                        <a:spcAft>
                          <a:spcPts val="0"/>
                        </a:spcAft>
                      </a:pPr>
                      <a:r>
                        <a:rPr lang="ru-RU" sz="12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Муниципальная  программа "Развитие сферы культуры  и туризма </a:t>
                      </a:r>
                      <a:r>
                        <a:rPr lang="ru-RU" sz="1200" b="1" spc="0" dirty="0" err="1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Лямбирского</a:t>
                      </a:r>
                      <a:r>
                        <a:rPr lang="ru-RU" sz="12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 муниципального района  на 2016-2021 годы"</a:t>
                      </a:r>
                      <a:endParaRPr lang="ru-RU" sz="1200" b="1" dirty="0"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4542" marR="454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79760,6</a:t>
                      </a:r>
                      <a:endParaRPr lang="ru-RU" sz="1400" b="1" dirty="0"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4542" marR="454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31092">
                <a:tc>
                  <a:txBody>
                    <a:bodyPr/>
                    <a:lstStyle/>
                    <a:p>
                      <a:pPr algn="l">
                        <a:lnSpc>
                          <a:spcPts val="1390"/>
                        </a:lnSpc>
                        <a:spcAft>
                          <a:spcPts val="0"/>
                        </a:spcAft>
                      </a:pPr>
                      <a:r>
                        <a:rPr lang="ru-RU" sz="12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Муниципальная программа "Развитие физической культуры и спорта в  </a:t>
                      </a:r>
                      <a:r>
                        <a:rPr lang="ru-RU" sz="1200" b="1" spc="0" dirty="0" err="1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Лямбирском</a:t>
                      </a:r>
                      <a:r>
                        <a:rPr lang="ru-RU" sz="12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 муниципальном районе на 2016-2021 годы"</a:t>
                      </a:r>
                      <a:endParaRPr lang="ru-RU" sz="1200" b="1" dirty="0"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4542" marR="454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299,0</a:t>
                      </a:r>
                      <a:endParaRPr lang="ru-RU" sz="1400" b="1" dirty="0"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4542" marR="454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 algn="l">
                        <a:lnSpc>
                          <a:spcPts val="1370"/>
                        </a:lnSpc>
                        <a:spcAft>
                          <a:spcPts val="0"/>
                        </a:spcAft>
                      </a:pPr>
                      <a:r>
                        <a:rPr lang="ru-RU" sz="12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Муниципальная программа «Развития сельского хозяйства и регулирования рынков сельскохозяйственной продукции, сырья и продовольствия в </a:t>
                      </a:r>
                      <a:r>
                        <a:rPr lang="ru-RU" sz="1200" b="1" spc="0" dirty="0" err="1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Лямбирском</a:t>
                      </a:r>
                      <a:r>
                        <a:rPr lang="ru-RU" sz="12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 муниципальном районе на 2013-2025 годы»</a:t>
                      </a:r>
                      <a:endParaRPr lang="ru-RU" sz="1200" b="1" dirty="0"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4542" marR="454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2383,6</a:t>
                      </a:r>
                      <a:endParaRPr lang="ru-RU" sz="1400" b="1" dirty="0"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4542" marR="454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33400">
                <a:tc>
                  <a:txBody>
                    <a:bodyPr/>
                    <a:lstStyle/>
                    <a:p>
                      <a:pPr algn="l">
                        <a:lnSpc>
                          <a:spcPts val="1390"/>
                        </a:lnSpc>
                        <a:spcAft>
                          <a:spcPts val="0"/>
                        </a:spcAft>
                      </a:pPr>
                      <a:r>
                        <a:rPr lang="ru-RU" sz="12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Муниципальная программа </a:t>
                      </a:r>
                      <a:r>
                        <a:rPr lang="ru-RU" sz="1200" b="1" spc="0" dirty="0" err="1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Лямбирского</a:t>
                      </a:r>
                      <a:r>
                        <a:rPr lang="ru-RU" sz="12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 муниципального района Республики Мордовия "Энергосбережение и повышение энергетической эффективности на территории </a:t>
                      </a:r>
                      <a:r>
                        <a:rPr lang="ru-RU" sz="1200" b="1" spc="0" dirty="0" err="1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Лямбирского</a:t>
                      </a:r>
                      <a:r>
                        <a:rPr lang="ru-RU" sz="12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 муниципального района" на 2016-2021 годы</a:t>
                      </a:r>
                      <a:endParaRPr lang="ru-RU" sz="1200" b="1" dirty="0"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4542" marR="454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12,0</a:t>
                      </a:r>
                      <a:endParaRPr lang="ru-RU" sz="1400" b="1" dirty="0"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4542" marR="454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02704">
                <a:tc>
                  <a:txBody>
                    <a:bodyPr/>
                    <a:lstStyle/>
                    <a:p>
                      <a:pPr algn="l">
                        <a:lnSpc>
                          <a:spcPts val="1390"/>
                        </a:lnSpc>
                        <a:spcAft>
                          <a:spcPts val="0"/>
                        </a:spcAft>
                      </a:pPr>
                      <a:r>
                        <a:rPr lang="ru-RU" sz="12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Муниципальная программа "Развитие автомобильных дорог в </a:t>
                      </a:r>
                      <a:r>
                        <a:rPr lang="ru-RU" sz="1200" b="1" spc="0" dirty="0" err="1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Лямбирском</a:t>
                      </a:r>
                      <a:r>
                        <a:rPr lang="ru-RU" sz="12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 муниципальном  районе Республики Мордовия на 2016-2021 годы"</a:t>
                      </a:r>
                      <a:endParaRPr lang="ru-RU" sz="1200" b="1" dirty="0"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4542" marR="454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10370,8</a:t>
                      </a:r>
                      <a:endParaRPr lang="ru-RU" sz="1400" b="1" dirty="0"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4542" marR="454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>
                        <a:lnSpc>
                          <a:spcPts val="1370"/>
                        </a:lnSpc>
                        <a:spcAft>
                          <a:spcPts val="0"/>
                        </a:spcAft>
                      </a:pPr>
                      <a:r>
                        <a:rPr lang="ru-RU" sz="12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Муниципальная программа Повышения эффективности управления муниципальными финансами в </a:t>
                      </a:r>
                      <a:r>
                        <a:rPr lang="ru-RU" sz="1200" b="1" spc="0" dirty="0" err="1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Лямбирском</a:t>
                      </a:r>
                      <a:r>
                        <a:rPr lang="ru-RU" sz="12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 муниципальном районе Республики Мордовия</a:t>
                      </a:r>
                      <a:endParaRPr lang="ru-RU" sz="1200" b="1" dirty="0"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4542" marR="454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b="1" spc="0" dirty="0" smtClean="0">
                          <a:solidFill>
                            <a:schemeClr val="tx1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10706,6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4542" marR="454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41024">
                <a:tc>
                  <a:txBody>
                    <a:bodyPr/>
                    <a:lstStyle/>
                    <a:p>
                      <a:pPr algn="l">
                        <a:lnSpc>
                          <a:spcPts val="1370"/>
                        </a:lnSpc>
                        <a:spcAft>
                          <a:spcPts val="0"/>
                        </a:spcAft>
                      </a:pPr>
                      <a:r>
                        <a:rPr lang="ru-RU" sz="12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Муниципальная программа </a:t>
                      </a:r>
                      <a:r>
                        <a:rPr lang="ru-RU" sz="1200" b="1" spc="0" dirty="0" err="1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Лямбирского</a:t>
                      </a:r>
                      <a:r>
                        <a:rPr lang="ru-RU" sz="12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 муниципального района "Формирование информационного общества в период до 2021 года"</a:t>
                      </a:r>
                      <a:endParaRPr lang="ru-RU" sz="1200" b="1" dirty="0"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4542" marR="454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b="1" spc="0" dirty="0" smtClean="0">
                          <a:solidFill>
                            <a:schemeClr val="tx1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109,0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4542" marR="454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2789" name="Group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2324505"/>
              </p:ext>
            </p:extLst>
          </p:nvPr>
        </p:nvGraphicFramePr>
        <p:xfrm>
          <a:off x="-36513" y="0"/>
          <a:ext cx="9180513" cy="2708920"/>
        </p:xfrm>
        <a:graphic>
          <a:graphicData uri="http://schemas.openxmlformats.org/drawingml/2006/table">
            <a:tbl>
              <a:tblPr/>
              <a:tblGrid>
                <a:gridCol w="7610476"/>
                <a:gridCol w="1570037"/>
              </a:tblGrid>
              <a:tr h="5486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35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Arial" charset="0"/>
                          <a:cs typeface="Times New Roman" pitchFamily="18" charset="0"/>
                        </a:rPr>
                        <a:t>Муниципальная программа "Гармонизация межнациональных и межконфессиональных отношений в </a:t>
                      </a:r>
                      <a:r>
                        <a:rPr kumimoji="0" lang="ru-RU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Arial" charset="0"/>
                          <a:cs typeface="Times New Roman" pitchFamily="18" charset="0"/>
                        </a:rPr>
                        <a:t>Лямбирском</a:t>
                      </a: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Arial" charset="0"/>
                          <a:cs typeface="Times New Roman" pitchFamily="18" charset="0"/>
                        </a:rPr>
                        <a:t> муниципальном районе Республики Мордовия" на 2015-2025 годы</a:t>
                      </a: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Arial" charset="0"/>
                        <a:cs typeface="Times New Roman" pitchFamily="18" charset="0"/>
                      </a:endParaRPr>
                    </a:p>
                  </a:txBody>
                  <a:tcPr marL="4618" marR="4618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Arial" charset="0"/>
                          <a:cs typeface="Times New Roman" pitchFamily="18" charset="0"/>
                        </a:rPr>
                        <a:t>126,0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Arial" charset="0"/>
                        <a:cs typeface="Times New Roman" pitchFamily="18" charset="0"/>
                      </a:endParaRPr>
                    </a:p>
                  </a:txBody>
                  <a:tcPr marL="4618" marR="4618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38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Arial" charset="0"/>
                          <a:cs typeface="Times New Roman" pitchFamily="18" charset="0"/>
                        </a:rPr>
                        <a:t>Муниципальная программа "Развитие  и поддержка субъектов малого и среднего предпринимательства в </a:t>
                      </a:r>
                      <a:r>
                        <a:rPr kumimoji="0" lang="ru-RU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Arial" charset="0"/>
                          <a:cs typeface="Times New Roman" pitchFamily="18" charset="0"/>
                        </a:rPr>
                        <a:t>Лямбирском</a:t>
                      </a: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Arial" charset="0"/>
                          <a:cs typeface="Times New Roman" pitchFamily="18" charset="0"/>
                        </a:rPr>
                        <a:t> муниципальном районе 2016-2021 годы"</a:t>
                      </a: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Arial" charset="0"/>
                        <a:cs typeface="Times New Roman" pitchFamily="18" charset="0"/>
                      </a:endParaRPr>
                    </a:p>
                  </a:txBody>
                  <a:tcPr marL="4618" marR="4618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Arial" charset="0"/>
                          <a:cs typeface="Times New Roman" pitchFamily="18" charset="0"/>
                        </a:rPr>
                        <a:t>130,0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Arial" charset="0"/>
                        <a:cs typeface="Times New Roman" pitchFamily="18" charset="0"/>
                      </a:endParaRPr>
                    </a:p>
                  </a:txBody>
                  <a:tcPr marL="4618" marR="4618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3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Arial" charset="0"/>
                          <a:cs typeface="Times New Roman" pitchFamily="18" charset="0"/>
                        </a:rPr>
                        <a:t>Муниципальная программа "Развитие Единой дежурно - диспетчерской службы </a:t>
                      </a:r>
                      <a:r>
                        <a:rPr kumimoji="0" lang="ru-RU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Arial" charset="0"/>
                          <a:cs typeface="Times New Roman" pitchFamily="18" charset="0"/>
                        </a:rPr>
                        <a:t>Лямбирского</a:t>
                      </a: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Arial" charset="0"/>
                          <a:cs typeface="Times New Roman" pitchFamily="18" charset="0"/>
                        </a:rPr>
                        <a:t> муниципального района на 2016-2021 годы"</a:t>
                      </a: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Arial" charset="0"/>
                        <a:cs typeface="Times New Roman" pitchFamily="18" charset="0"/>
                      </a:endParaRPr>
                    </a:p>
                  </a:txBody>
                  <a:tcPr marL="4618" marR="4618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Arial" charset="0"/>
                          <a:cs typeface="Times New Roman" pitchFamily="18" charset="0"/>
                        </a:rPr>
                        <a:t>1298,5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Arial" charset="0"/>
                        <a:cs typeface="Times New Roman" pitchFamily="18" charset="0"/>
                      </a:endParaRPr>
                    </a:p>
                  </a:txBody>
                  <a:tcPr marL="4618" marR="4618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3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" charset="0"/>
                          <a:cs typeface="Times New Roman" pitchFamily="18" charset="0"/>
                        </a:rPr>
                        <a:t>Муниципальная программа "Управление муниципальным имуществом и земельными ресурсами в </a:t>
                      </a:r>
                      <a:r>
                        <a:rPr kumimoji="0" lang="ru-RU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" charset="0"/>
                          <a:cs typeface="Times New Roman" pitchFamily="18" charset="0"/>
                        </a:rPr>
                        <a:t>Лямбирском</a:t>
                      </a: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" charset="0"/>
                          <a:cs typeface="Times New Roman" pitchFamily="18" charset="0"/>
                        </a:rPr>
                        <a:t> муниципальном районе Республики Мордовия на 2017-2021 годы"</a:t>
                      </a:r>
                    </a:p>
                  </a:txBody>
                  <a:tcPr marL="4618" marR="4618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" charset="0"/>
                          <a:cs typeface="Times New Roman" pitchFamily="18" charset="0"/>
                        </a:rPr>
                        <a:t>1050,0</a:t>
                      </a:r>
                    </a:p>
                  </a:txBody>
                  <a:tcPr marL="4618" marR="4618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3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" charset="0"/>
                          <a:cs typeface="Times New Roman" pitchFamily="18" charset="0"/>
                        </a:rPr>
                        <a:t>Муниципальная программа "Обеспечение общественного порядка и противодействие преступности в </a:t>
                      </a:r>
                      <a:r>
                        <a:rPr kumimoji="0" lang="ru-RU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" charset="0"/>
                          <a:cs typeface="Times New Roman" pitchFamily="18" charset="0"/>
                        </a:rPr>
                        <a:t>Лямбирском</a:t>
                      </a: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" charset="0"/>
                          <a:cs typeface="Times New Roman" pitchFamily="18" charset="0"/>
                        </a:rPr>
                        <a:t> муниципальном районе на 2017-2021 годы"</a:t>
                      </a:r>
                    </a:p>
                  </a:txBody>
                  <a:tcPr marL="4618" marR="4618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" charset="0"/>
                          <a:cs typeface="Times New Roman" pitchFamily="18" charset="0"/>
                        </a:rPr>
                        <a:t>837,6</a:t>
                      </a:r>
                    </a:p>
                  </a:txBody>
                  <a:tcPr marL="4618" marR="4618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3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" charset="0"/>
                          <a:cs typeface="Times New Roman" pitchFamily="18" charset="0"/>
                        </a:rPr>
                        <a:t>Муниципальная программа «Комплексное развитие сельских территорий»</a:t>
                      </a:r>
                    </a:p>
                  </a:txBody>
                  <a:tcPr marL="4618" marR="4618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" charset="0"/>
                          <a:cs typeface="Times New Roman" pitchFamily="18" charset="0"/>
                        </a:rPr>
                        <a:t>132277,7</a:t>
                      </a:r>
                    </a:p>
                  </a:txBody>
                  <a:tcPr marL="4618" marR="4618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32793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0" hangingPunct="0"/>
            <a:endParaRPr lang="ru-RU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b="1" i="1" u="sng" smtClean="0">
                <a:solidFill>
                  <a:srgbClr val="0000CC"/>
                </a:solidFill>
              </a:rPr>
              <a:t>Контактная информация</a:t>
            </a:r>
          </a:p>
        </p:txBody>
      </p:sp>
      <p:sp>
        <p:nvSpPr>
          <p:cNvPr id="33795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58175" cy="5114925"/>
          </a:xfrm>
        </p:spPr>
        <p:txBody>
          <a:bodyPr/>
          <a:lstStyle/>
          <a:p>
            <a:r>
              <a:rPr lang="ru-RU" sz="2400" b="1" i="1" smtClean="0">
                <a:solidFill>
                  <a:srgbClr val="CC0066"/>
                </a:solidFill>
              </a:rPr>
              <a:t>Адрес местонахождения</a:t>
            </a:r>
            <a:r>
              <a:rPr lang="en-US" sz="2400" b="1" i="1" smtClean="0">
                <a:solidFill>
                  <a:srgbClr val="CC0066"/>
                </a:solidFill>
              </a:rPr>
              <a:t>: </a:t>
            </a:r>
            <a:endParaRPr lang="ru-RU" sz="2400" b="1" i="1" smtClean="0">
              <a:solidFill>
                <a:srgbClr val="CC0066"/>
              </a:solidFill>
            </a:endParaRPr>
          </a:p>
          <a:p>
            <a:pPr>
              <a:buFontTx/>
              <a:buNone/>
            </a:pPr>
            <a:r>
              <a:rPr lang="ru-RU" sz="1800" b="1" smtClean="0"/>
              <a:t>      </a:t>
            </a:r>
            <a:r>
              <a:rPr lang="ru-RU" sz="1800" i="1" smtClean="0"/>
              <a:t>Финансовое управление Администрации Лямбирского муниципального района </a:t>
            </a:r>
            <a:r>
              <a:rPr lang="en-US" sz="1800" i="1" smtClean="0"/>
              <a:t>: </a:t>
            </a:r>
            <a:r>
              <a:rPr lang="ru-RU" sz="1800" i="1" smtClean="0"/>
              <a:t>с. Лямбирь ул.Ленина , д.11</a:t>
            </a:r>
          </a:p>
          <a:p>
            <a:pPr>
              <a:buFontTx/>
              <a:buNone/>
            </a:pPr>
            <a:endParaRPr lang="ru-RU" sz="1800" smtClean="0"/>
          </a:p>
          <a:p>
            <a:r>
              <a:rPr lang="ru-RU" sz="2400" b="1" i="1" smtClean="0">
                <a:solidFill>
                  <a:srgbClr val="CC0066"/>
                </a:solidFill>
              </a:rPr>
              <a:t>Контактный телефон</a:t>
            </a:r>
            <a:r>
              <a:rPr lang="en-US" sz="2400" b="1" i="1" smtClean="0">
                <a:solidFill>
                  <a:srgbClr val="CC0066"/>
                </a:solidFill>
              </a:rPr>
              <a:t>:</a:t>
            </a:r>
            <a:r>
              <a:rPr lang="ru-RU" sz="2400" b="1" i="1" smtClean="0">
                <a:solidFill>
                  <a:srgbClr val="CC0066"/>
                </a:solidFill>
              </a:rPr>
              <a:t> </a:t>
            </a:r>
          </a:p>
          <a:p>
            <a:pPr>
              <a:buFontTx/>
              <a:buNone/>
            </a:pPr>
            <a:r>
              <a:rPr lang="ru-RU" sz="1800" smtClean="0"/>
              <a:t>       </a:t>
            </a:r>
            <a:r>
              <a:rPr lang="ru-RU" sz="1800" b="1" smtClean="0"/>
              <a:t>8 (83441) 2-90-96 </a:t>
            </a:r>
            <a:r>
              <a:rPr lang="ru-RU" sz="1800" i="1" smtClean="0"/>
              <a:t>– Первый заместитель Главы Лямбирского муниципального района - начальник Финансового   управления</a:t>
            </a:r>
          </a:p>
          <a:p>
            <a:pPr>
              <a:buFontTx/>
              <a:buNone/>
            </a:pPr>
            <a:endParaRPr lang="ru-RU" sz="1800" i="1" smtClean="0"/>
          </a:p>
          <a:p>
            <a:pPr>
              <a:buFontTx/>
              <a:buNone/>
            </a:pPr>
            <a:r>
              <a:rPr lang="ru-RU" sz="1800" smtClean="0"/>
              <a:t>       </a:t>
            </a:r>
            <a:r>
              <a:rPr lang="ru-RU" sz="1800" b="1" smtClean="0"/>
              <a:t>8 (83441) 2-36-72 </a:t>
            </a:r>
            <a:r>
              <a:rPr lang="ru-RU" sz="1800" smtClean="0"/>
              <a:t>–</a:t>
            </a:r>
            <a:r>
              <a:rPr lang="ru-RU" sz="1800" i="1" smtClean="0"/>
              <a:t> Бухгалтерия Финансового управления</a:t>
            </a:r>
          </a:p>
          <a:p>
            <a:endParaRPr lang="ru-RU" sz="1800" smtClean="0"/>
          </a:p>
          <a:p>
            <a:r>
              <a:rPr lang="ru-RU" sz="2400" b="1" i="1" smtClean="0">
                <a:solidFill>
                  <a:srgbClr val="CC0066"/>
                </a:solidFill>
              </a:rPr>
              <a:t>Факс</a:t>
            </a:r>
            <a:r>
              <a:rPr lang="en-US" sz="2400" b="1" i="1" smtClean="0">
                <a:solidFill>
                  <a:srgbClr val="CC0066"/>
                </a:solidFill>
              </a:rPr>
              <a:t>: </a:t>
            </a:r>
            <a:r>
              <a:rPr lang="en-US" sz="1800" b="1" smtClean="0"/>
              <a:t>8 (83441) 2-90-17</a:t>
            </a:r>
            <a:endParaRPr lang="ru-RU" sz="1800" b="1" smtClean="0"/>
          </a:p>
          <a:p>
            <a:endParaRPr lang="en-US" sz="2400" b="1" i="1" smtClean="0">
              <a:solidFill>
                <a:srgbClr val="CC0066"/>
              </a:solidFill>
            </a:endParaRPr>
          </a:p>
          <a:p>
            <a:r>
              <a:rPr lang="ru-RU" sz="2400" b="1" i="1" smtClean="0">
                <a:solidFill>
                  <a:srgbClr val="CC0066"/>
                </a:solidFill>
              </a:rPr>
              <a:t>Адрес электронной почты</a:t>
            </a:r>
            <a:r>
              <a:rPr lang="en-US" sz="1800" smtClean="0"/>
              <a:t>: </a:t>
            </a:r>
            <a:r>
              <a:rPr lang="en-US" sz="1800" b="1" smtClean="0"/>
              <a:t>finuprlmb@mail.ru</a:t>
            </a:r>
            <a:endParaRPr lang="ru-RU" sz="1800" b="1" smtClean="0"/>
          </a:p>
          <a:p>
            <a:pPr>
              <a:buFontTx/>
              <a:buNone/>
            </a:pPr>
            <a:r>
              <a:rPr lang="ru-RU" sz="1400" smtClean="0"/>
              <a:t>                                                    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Оформление по умолчанию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  <a:fontScheme name="Оформление по умолчанию">
    <a:majorFont>
      <a:latin typeface="Arial"/>
      <a:ea typeface=""/>
      <a:cs typeface=""/>
    </a:majorFont>
    <a:minorFont>
      <a:latin typeface="Arial"/>
      <a:ea typeface=""/>
      <a:cs typeface="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Оформление по умолчанию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  <a:fontScheme name="Оформление по умолчанию">
    <a:majorFont>
      <a:latin typeface="Arial"/>
      <a:ea typeface=""/>
      <a:cs typeface=""/>
    </a:majorFont>
    <a:minorFont>
      <a:latin typeface="Arial"/>
      <a:ea typeface=""/>
      <a:cs typeface="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Оформление по умолчанию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  <a:fontScheme name="Оформление по умолчанию">
    <a:majorFont>
      <a:latin typeface="Arial"/>
      <a:ea typeface=""/>
      <a:cs typeface=""/>
    </a:majorFont>
    <a:minorFont>
      <a:latin typeface="Arial"/>
      <a:ea typeface=""/>
      <a:cs typeface="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Competition</Template>
  <TotalTime>10531</TotalTime>
  <Words>1817</Words>
  <Application>Microsoft Office PowerPoint</Application>
  <PresentationFormat>Экран (4:3)</PresentationFormat>
  <Paragraphs>278</Paragraphs>
  <Slides>31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2" baseType="lpstr">
      <vt:lpstr>Оформление по умолчанию</vt:lpstr>
      <vt:lpstr>БЮДЖЕТ ДЛЯ ГРАЖДАН</vt:lpstr>
      <vt:lpstr>Презентация PowerPoint</vt:lpstr>
      <vt:lpstr>Презентация PowerPoint</vt:lpstr>
      <vt:lpstr>33732 чел. Численность населения (среднегодовая)</vt:lpstr>
      <vt:lpstr>Лямбирский муниципальный район в составе Республики Мордовия  ( итоги 2019 года )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Основные направления бюджетной политики на 2016 и плановый период 2017-2018 годов </vt:lpstr>
      <vt:lpstr>Основные характеристики бюджета Лямбирского муниципального района в 2020 году (тыс.рублей)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Расходная часть бюджета Лямбирского муниципального района </vt:lpstr>
      <vt:lpstr>Расходы по отрасли «Сельское хозяйство и рыболовство»  Лямбирского муниципального района (тыс.рублей) Доля отрасли в общих расходах в 2020 году – 0,9 %</vt:lpstr>
      <vt:lpstr>Расходы Дорожного фонда Лямбирского муниципального района (тыс.рублей)  Доля отрасли в общих расходах в 2020 году – 1,9 %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Межбюджетные трансферты из республиканского бюджета Республики Мордовия бюджету Лямбирского муниципального района</vt:lpstr>
      <vt:lpstr>Презентация PowerPoint</vt:lpstr>
      <vt:lpstr>Муниципальные программы Лямбирского муниципального района </vt:lpstr>
      <vt:lpstr>Презентация PowerPoint</vt:lpstr>
      <vt:lpstr>Контактная информация</vt:lpstr>
    </vt:vector>
  </TitlesOfParts>
  <Company>Dnsoft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</dc:title>
  <dc:creator>Баймашкин Реан Юнирович</dc:creator>
  <cp:lastModifiedBy>Ильвера Р. Кудрякова</cp:lastModifiedBy>
  <cp:revision>539</cp:revision>
  <dcterms:created xsi:type="dcterms:W3CDTF">2015-11-30T09:01:05Z</dcterms:created>
  <dcterms:modified xsi:type="dcterms:W3CDTF">2020-10-16T11:26:39Z</dcterms:modified>
</cp:coreProperties>
</file>