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1.xml" ContentType="application/vnd.openxmlformats-officedocument.presentationml.notesSlide+xml"/>
  <Override PartName="/ppt/charts/chart7.xml" ContentType="application/vnd.openxmlformats-officedocument.drawingml.chart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8" r:id="rId1"/>
  </p:sldMasterIdLst>
  <p:notesMasterIdLst>
    <p:notesMasterId r:id="rId33"/>
  </p:notesMasterIdLst>
  <p:sldIdLst>
    <p:sldId id="256" r:id="rId2"/>
    <p:sldId id="258" r:id="rId3"/>
    <p:sldId id="262" r:id="rId4"/>
    <p:sldId id="304" r:id="rId5"/>
    <p:sldId id="305" r:id="rId6"/>
    <p:sldId id="264" r:id="rId7"/>
    <p:sldId id="272" r:id="rId8"/>
    <p:sldId id="263" r:id="rId9"/>
    <p:sldId id="268" r:id="rId10"/>
    <p:sldId id="267" r:id="rId11"/>
    <p:sldId id="310" r:id="rId12"/>
    <p:sldId id="306" r:id="rId13"/>
    <p:sldId id="284" r:id="rId14"/>
    <p:sldId id="318" r:id="rId15"/>
    <p:sldId id="317" r:id="rId16"/>
    <p:sldId id="271" r:id="rId17"/>
    <p:sldId id="316" r:id="rId18"/>
    <p:sldId id="322" r:id="rId19"/>
    <p:sldId id="314" r:id="rId20"/>
    <p:sldId id="315" r:id="rId21"/>
    <p:sldId id="287" r:id="rId22"/>
    <p:sldId id="319" r:id="rId23"/>
    <p:sldId id="320" r:id="rId24"/>
    <p:sldId id="321" r:id="rId25"/>
    <p:sldId id="280" r:id="rId26"/>
    <p:sldId id="307" r:id="rId27"/>
    <p:sldId id="296" r:id="rId28"/>
    <p:sldId id="308" r:id="rId29"/>
    <p:sldId id="311" r:id="rId30"/>
    <p:sldId id="312" r:id="rId31"/>
    <p:sldId id="309" r:id="rId32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CC0066"/>
    <a:srgbClr val="0000CC"/>
    <a:srgbClr val="660033"/>
    <a:srgbClr val="FF9999"/>
    <a:srgbClr val="33CCFF"/>
    <a:srgbClr val="FFCC66"/>
    <a:srgbClr val="9216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89" autoAdjust="0"/>
    <p:restoredTop sz="94438" autoAdjust="0"/>
  </p:normalViewPr>
  <p:slideViewPr>
    <p:cSldViewPr>
      <p:cViewPr>
        <p:scale>
          <a:sx n="100" d="100"/>
          <a:sy n="100" d="100"/>
        </p:scale>
        <p:origin x="-2124" y="-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file:///C:\Users\baimashkin\Desktop\&#1041;&#1102;&#1076;&#1078;&#1077;&#1090;%20&#1076;&#1083;&#1103;%20&#1075;&#1088;&#1072;&#1078;&#1076;&#1072;&#1085;(&#1060;&#1054;&#1056;&#1052;&#1067;)%202019\&#1057;&#1090;&#1088;&#1091;&#1082;&#1090;&#1091;&#1088;&#1072;%20&#1085;&#1077;&#1085;&#1072;&#1083;&#1086;&#1075;&#1086;&#1074;&#1099;&#1093;%20&#1076;&#1086;&#1093;&#1086;&#1076;&#1086;&#1074;%20&#1073;&#1102;&#1076;&#1078;&#1077;&#1090;&#1072;%20&#1051;&#1103;&#1084;&#1073;&#1080;&#1088;&#1089;&#1082;&#1086;&#1075;&#1086;%20&#1084;&#1091;&#1085;&#1080;&#1094;&#1080;&#1087;&#1072;&#1083;&#1100;&#1085;&#1086;&#1075;&#1086;%20&#1088;&#1072;&#1081;&#1086;&#1085;&#1072;.xlsx" TargetMode="External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836811023622045"/>
          <c:y val="4.0796998031496064E-2"/>
          <c:w val="0.65543585958005246"/>
          <c:h val="0.835848671259842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2.500000000000000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166666666666666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6666830708661418E-2"/>
                  <c:y val="1.250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9166666666666743E-2"/>
                  <c:y val="-3.12500000000000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441.1</c:v>
                </c:pt>
                <c:pt idx="1">
                  <c:v>481.3</c:v>
                </c:pt>
                <c:pt idx="2">
                  <c:v>531</c:v>
                </c:pt>
                <c:pt idx="3">
                  <c:v>661.1</c:v>
                </c:pt>
                <c:pt idx="4">
                  <c:v>389.9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125E-2"/>
                  <c:y val="3.124753937007874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083333333333337E-2"/>
                  <c:y val="1.250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9166666666666667E-2"/>
                  <c:y val="-3.125000000000057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7083169291338582E-2"/>
                  <c:y val="1.874999999999999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5000000000000001E-2"/>
                  <c:y val="3.124999999999942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429.9</c:v>
                </c:pt>
                <c:pt idx="1">
                  <c:v>484.4</c:v>
                </c:pt>
                <c:pt idx="2">
                  <c:v>526.29999999999995</c:v>
                </c:pt>
                <c:pt idx="3">
                  <c:v>667.3</c:v>
                </c:pt>
                <c:pt idx="4">
                  <c:v>395.8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Лист1!$D$2:$D$6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6008192"/>
        <c:axId val="123280128"/>
      </c:barChart>
      <c:catAx>
        <c:axId val="56008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3280128"/>
        <c:crosses val="autoZero"/>
        <c:auto val="1"/>
        <c:lblAlgn val="ctr"/>
        <c:lblOffset val="100"/>
        <c:noMultiLvlLbl val="0"/>
      </c:catAx>
      <c:valAx>
        <c:axId val="1232801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6008192"/>
        <c:crosses val="autoZero"/>
        <c:crossBetween val="between"/>
      </c:valAx>
      <c:spPr>
        <a:noFill/>
        <a:ln w="25410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1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6243110236220473E-2"/>
          <c:y val="3.1421998031496062E-2"/>
          <c:w val="0.74276286552956106"/>
          <c:h val="0.778440326553754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2376792442165295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0829693386894634E-2"/>
                  <c:y val="6.081699734512256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3.0941981105414374E-3"/>
                  <c:y val="9.122549601768385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12.8</c:v>
                </c:pt>
                <c:pt idx="1">
                  <c:v>10.1</c:v>
                </c:pt>
                <c:pt idx="2">
                  <c:v>19.3</c:v>
                </c:pt>
                <c:pt idx="3">
                  <c:v>17.2</c:v>
                </c:pt>
                <c:pt idx="4">
                  <c:v>20.2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-9.2825943316239713E-3"/>
                  <c:y val="-3.04108930425355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2376792442165295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0829693386894634E-2"/>
                  <c:y val="3.0408498672560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91.8</c:v>
                </c:pt>
                <c:pt idx="1">
                  <c:v>93.4</c:v>
                </c:pt>
                <c:pt idx="2">
                  <c:v>101.7</c:v>
                </c:pt>
                <c:pt idx="3">
                  <c:v>106.7</c:v>
                </c:pt>
                <c:pt idx="4">
                  <c:v>106.6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336.5</c:v>
                </c:pt>
                <c:pt idx="1">
                  <c:v>377.8</c:v>
                </c:pt>
                <c:pt idx="2">
                  <c:v>410</c:v>
                </c:pt>
                <c:pt idx="3">
                  <c:v>537.20000000000005</c:v>
                </c:pt>
                <c:pt idx="4">
                  <c:v>263.10000000000002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6006656"/>
        <c:axId val="123312320"/>
      </c:barChart>
      <c:catAx>
        <c:axId val="56006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3312320"/>
        <c:crosses val="autoZero"/>
        <c:auto val="1"/>
        <c:lblAlgn val="ctr"/>
        <c:lblOffset val="100"/>
        <c:noMultiLvlLbl val="0"/>
      </c:catAx>
      <c:valAx>
        <c:axId val="1233123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60066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68995745112141"/>
          <c:y val="0.24129095809277892"/>
          <c:w val="0.14931004254887859"/>
          <c:h val="0.43976916368134317"/>
        </c:manualLayout>
      </c:layout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799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1916739118691198E-2"/>
          <c:y val="5.7460877362832702E-2"/>
          <c:w val="0.839402655566303"/>
          <c:h val="0.8195696509911597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9"/>
          <c:dLbls>
            <c:dLbl>
              <c:idx val="0"/>
              <c:layout>
                <c:manualLayout>
                  <c:x val="-0.177684875328084"/>
                  <c:y val="-0.32271825787401576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</a:t>
                    </a:r>
                    <a:r>
                      <a:rPr lang="ru-RU" dirty="0" smtClean="0"/>
                      <a:t>лиц </a:t>
                    </a:r>
                    <a:r>
                      <a:rPr lang="ru-RU" dirty="0"/>
                      <a:t>66,2%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869430409872908E-2"/>
                  <c:y val="0.22676210579776845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Единый сельскохозяйственный налог </a:t>
                    </a:r>
                    <a:r>
                      <a:rPr lang="ru-RU" dirty="0" smtClean="0"/>
                      <a:t>1,2</a:t>
                    </a:r>
                    <a:r>
                      <a:rPr lang="ru-RU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3544784524451412E-2"/>
                  <c:y val="8.458385576205795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baseline="0" dirty="0" smtClean="0"/>
                      <a:t> </a:t>
                    </a:r>
                    <a:r>
                      <a:rPr lang="ru-RU" dirty="0" smtClean="0"/>
                      <a:t>9,1</a:t>
                    </a:r>
                    <a:r>
                      <a:rPr lang="ru-RU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0.18829877720008684"/>
                  <c:y val="1.0234973891789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Госпошлина </a:t>
                    </a:r>
                    <a:r>
                      <a:rPr lang="ru-RU" dirty="0"/>
                      <a:t>2,9%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/>
                      <a:t>Единый налог на временный </a:t>
                    </a:r>
                    <a:r>
                      <a:rPr lang="ru-RU" dirty="0" smtClean="0"/>
                      <a:t>доход </a:t>
                    </a:r>
                    <a:r>
                      <a:rPr lang="ru-RU" dirty="0"/>
                      <a:t>1,3%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25190868190996107"/>
                  <c:y val="-2.60869823987810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УСН на основе </a:t>
                    </a:r>
                    <a:r>
                      <a:rPr lang="ru-RU" dirty="0" smtClean="0"/>
                      <a:t>патента </a:t>
                    </a:r>
                    <a:r>
                      <a:rPr lang="ru-RU" dirty="0"/>
                      <a:t>0,4%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.40831306715156013"/>
                  <c:y val="8.453227419175647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УСН на упрощенной </a:t>
                    </a:r>
                    <a:r>
                      <a:rPr lang="ru-RU" dirty="0" smtClean="0"/>
                      <a:t>системе </a:t>
                    </a:r>
                    <a:r>
                      <a:rPr lang="ru-RU" dirty="0"/>
                      <a:t>3,0%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Налог на доходы физических лиц</c:v>
                </c:pt>
                <c:pt idx="1">
                  <c:v>Единый сельскохозяйственный налог </c:v>
                </c:pt>
                <c:pt idx="2">
                  <c:v>Акцизы</c:v>
                </c:pt>
                <c:pt idx="3">
                  <c:v>Госпошлина</c:v>
                </c:pt>
                <c:pt idx="4">
                  <c:v>Единый налог на временный доход</c:v>
                </c:pt>
                <c:pt idx="5">
                  <c:v>УСН на основе патента</c:v>
                </c:pt>
                <c:pt idx="6">
                  <c:v>УСН на упрощенной системе</c:v>
                </c:pt>
              </c:strCache>
            </c:strRef>
          </c:cat>
          <c:val>
            <c:numRef>
              <c:f>Лист1!$B$2:$B$8</c:f>
              <c:numCache>
                <c:formatCode>0.0%</c:formatCode>
                <c:ptCount val="7"/>
                <c:pt idx="0">
                  <c:v>0.66200000000000003</c:v>
                </c:pt>
                <c:pt idx="1">
                  <c:v>1.2E-2</c:v>
                </c:pt>
                <c:pt idx="2">
                  <c:v>9.0999999999999998E-2</c:v>
                </c:pt>
                <c:pt idx="3">
                  <c:v>2.9000000000000001E-2</c:v>
                </c:pt>
                <c:pt idx="4">
                  <c:v>1.2999999999999999E-2</c:v>
                </c:pt>
                <c:pt idx="5">
                  <c:v>4.0000000000000001E-3</c:v>
                </c:pt>
                <c:pt idx="6">
                  <c:v>0.03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7777777777777779E-2"/>
          <c:y val="0.16620370370370369"/>
          <c:w val="0.75972222222222263"/>
          <c:h val="0.75092592592592589"/>
        </c:manualLayout>
      </c:layout>
      <c:pie3DChart>
        <c:varyColors val="1"/>
        <c:ser>
          <c:idx val="0"/>
          <c:order val="0"/>
          <c:explosion val="16"/>
          <c:dPt>
            <c:idx val="0"/>
            <c:bubble3D val="0"/>
            <c:spPr>
              <a:solidFill>
                <a:srgbClr val="4E8542"/>
              </a:solidFill>
            </c:spPr>
          </c:dPt>
          <c:dPt>
            <c:idx val="1"/>
            <c:bubble3D val="0"/>
            <c:spPr>
              <a:solidFill>
                <a:srgbClr val="9F2936"/>
              </a:solidFill>
            </c:spPr>
          </c:dPt>
          <c:dPt>
            <c:idx val="2"/>
            <c:bubble3D val="0"/>
            <c:spPr>
              <a:solidFill>
                <a:srgbClr val="323232">
                  <a:lumMod val="75000"/>
                  <a:lumOff val="25000"/>
                </a:srgbClr>
              </a:solidFill>
            </c:spPr>
          </c:dPt>
          <c:dPt>
            <c:idx val="3"/>
            <c:bubble3D val="0"/>
            <c:spPr>
              <a:solidFill>
                <a:srgbClr val="E3DED1">
                  <a:lumMod val="75000"/>
                </a:srgbClr>
              </a:solidFill>
            </c:spPr>
          </c:dPt>
          <c:dPt>
            <c:idx val="4"/>
            <c:bubble3D val="0"/>
            <c:spPr>
              <a:solidFill>
                <a:srgbClr val="F07F09">
                  <a:lumMod val="60000"/>
                  <a:lumOff val="40000"/>
                </a:srgbClr>
              </a:solidFill>
            </c:spPr>
          </c:dPt>
          <c:dLbls>
            <c:dLbl>
              <c:idx val="0"/>
              <c:layout>
                <c:manualLayout>
                  <c:x val="5.9348821418048973E-2"/>
                  <c:y val="-5.149346913464459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Платежи</a:t>
                    </a:r>
                    <a:r>
                      <a:rPr lang="ru-RU" baseline="0" dirty="0" smtClean="0"/>
                      <a:t> при пользовании природными ресурсами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6,2%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63533783882870154"/>
                  <c:y val="0.5778881458949546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Штрафы,</a:t>
                    </a:r>
                    <a:r>
                      <a:rPr lang="ru-RU" baseline="0" dirty="0" smtClean="0"/>
                      <a:t> санкции, возмещение вреда</a:t>
                    </a:r>
                  </a:p>
                  <a:p>
                    <a:r>
                      <a:rPr lang="ru-RU" baseline="0" dirty="0" smtClean="0"/>
                      <a:t>2,7%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022670865831011E-3"/>
                  <c:y val="5.1497723041096934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Прочие неналоговые </a:t>
                    </a:r>
                    <a:r>
                      <a:rPr lang="ru-RU" dirty="0" smtClean="0"/>
                      <a:t>доходы(продажа земли</a:t>
                    </a:r>
                    <a:r>
                      <a:rPr lang="ru-RU" baseline="0" dirty="0" smtClean="0"/>
                      <a:t> и имущества, доходы от оказание платных услуг</a:t>
                    </a:r>
                    <a:r>
                      <a:rPr lang="ru-RU" dirty="0" smtClean="0"/>
                      <a:t>)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4,5%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6955245526241296"/>
                  <c:y val="-0.5968506474872510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Доходы от сдачи в аренду государственного имущества 
</a:t>
                    </a:r>
                    <a:r>
                      <a:rPr lang="ru-RU" dirty="0" smtClean="0"/>
                      <a:t>0,3%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5.8761674611572112E-2"/>
                  <c:y val="-0.1140038803040971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Доходы в виде арендной платы на земельные участки 
</a:t>
                    </a:r>
                    <a:r>
                      <a:rPr lang="ru-RU" dirty="0" smtClean="0"/>
                      <a:t>2,2%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'[Структура неналоговых доходов бюджета Лямбирского муниципального района.xlsx]Лист1'!$A$1:$A$5</c:f>
              <c:strCache>
                <c:ptCount val="5"/>
                <c:pt idx="0">
                  <c:v>Штрафы, санкции, возмещение вреда
</c:v>
                </c:pt>
                <c:pt idx="1">
                  <c:v>Платежи при пользовании природными ресурсами
</c:v>
                </c:pt>
                <c:pt idx="2">
                  <c:v>Прочие неналоговые доходы
</c:v>
                </c:pt>
                <c:pt idx="3">
                  <c:v>Доходы от сдачи в аренду государственного имущества </c:v>
                </c:pt>
                <c:pt idx="4">
                  <c:v>Доходы в виде арендной платы на земельные участки 
</c:v>
                </c:pt>
              </c:strCache>
            </c:strRef>
          </c:cat>
          <c:val>
            <c:numRef>
              <c:f>'[Структура неналоговых доходов бюджета Лямбирского муниципального района.xlsx]Лист1'!$B$1:$B$5</c:f>
              <c:numCache>
                <c:formatCode>0.00%</c:formatCode>
                <c:ptCount val="5"/>
                <c:pt idx="0">
                  <c:v>1.0000000000000005E-2</c:v>
                </c:pt>
                <c:pt idx="1">
                  <c:v>4.0000000000000105E-3</c:v>
                </c:pt>
                <c:pt idx="2">
                  <c:v>2.9000000000000001E-2</c:v>
                </c:pt>
                <c:pt idx="3">
                  <c:v>1.0000000000000005E-2</c:v>
                </c:pt>
                <c:pt idx="4">
                  <c:v>2.9000000000000001E-2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externalData r:id="rId2">
    <c:autoUpdate val="0"/>
  </c:externalData>
  <c:userShapes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78915.5</c:v>
                </c:pt>
                <c:pt idx="1">
                  <c:v>213936.8</c:v>
                </c:pt>
                <c:pt idx="2">
                  <c:v>38019.599999999999</c:v>
                </c:pt>
                <c:pt idx="4">
                  <c:v>1753.4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63711.4</c:v>
                </c:pt>
                <c:pt idx="1">
                  <c:v>174323.5</c:v>
                </c:pt>
                <c:pt idx="2">
                  <c:v>38888</c:v>
                </c:pt>
                <c:pt idx="3">
                  <c:v>2070.4</c:v>
                </c:pt>
                <c:pt idx="4">
                  <c:v>1710.5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4556032"/>
        <c:axId val="117712000"/>
        <c:axId val="0"/>
      </c:bar3DChart>
      <c:catAx>
        <c:axId val="64556032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ru-RU"/>
          </a:p>
        </c:txPr>
        <c:crossAx val="117712000"/>
        <c:crosses val="autoZero"/>
        <c:auto val="1"/>
        <c:lblAlgn val="ctr"/>
        <c:lblOffset val="100"/>
        <c:noMultiLvlLbl val="0"/>
      </c:catAx>
      <c:valAx>
        <c:axId val="11771200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 baseline="0"/>
            </a:pPr>
            <a:endParaRPr lang="ru-RU"/>
          </a:p>
        </c:txPr>
        <c:crossAx val="64556032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300" baseline="0">
                <a:latin typeface="Arial" panose="020B0604020202020204" pitchFamily="34" charset="0"/>
              </a:defRPr>
            </a:pPr>
            <a:endParaRPr lang="ru-RU"/>
          </a:p>
        </c:txPr>
      </c:dTable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2500000000000385E-3"/>
                  <c:y val="-3.437500000000000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194933,0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Лист1!$A$2:$A$5</c:f>
            </c:multiLvlStrRef>
          </c:cat>
          <c:val>
            <c:numRef>
              <c:f>Лист1!$B$2:$B$5</c:f>
              <c:numCache>
                <c:formatCode>0.0</c:formatCode>
                <c:ptCount val="1"/>
                <c:pt idx="0">
                  <c:v>194933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7499999999999999E-2"/>
                  <c:y val="-5.625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Лист1!$A$2:$A$5</c:f>
            </c:multiLvlStrRef>
          </c:cat>
          <c:val>
            <c:numRef>
              <c:f>Лист1!$C$2:$C$5</c:f>
              <c:numCache>
                <c:formatCode>General</c:formatCode>
                <c:ptCount val="1"/>
                <c:pt idx="0">
                  <c:v>38958.6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multiLvlStrRef>
              <c:f>Лист1!$A$2:$A$5</c:f>
            </c:multiLvlStrRef>
          </c:cat>
          <c:val>
            <c:numRef>
              <c:f>Лист1!$D$2:$D$5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4555008"/>
        <c:axId val="134626624"/>
        <c:axId val="0"/>
      </c:bar3DChart>
      <c:catAx>
        <c:axId val="64555008"/>
        <c:scaling>
          <c:orientation val="minMax"/>
        </c:scaling>
        <c:delete val="0"/>
        <c:axPos val="b"/>
        <c:majorTickMark val="out"/>
        <c:minorTickMark val="none"/>
        <c:tickLblPos val="nextTo"/>
        <c:crossAx val="134626624"/>
        <c:crosses val="autoZero"/>
        <c:auto val="1"/>
        <c:lblAlgn val="ctr"/>
        <c:lblOffset val="100"/>
        <c:noMultiLvlLbl val="0"/>
      </c:catAx>
      <c:valAx>
        <c:axId val="134626624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6455500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cat>
            <c:multiLvlStrRef>
              <c:f>Лист1!$A$2:$A$5</c:f>
            </c:multiLvlStrRef>
          </c:cat>
          <c:val>
            <c:numRef>
              <c:f>Лист1!$B$2:$B$5</c:f>
              <c:numCache>
                <c:formatCode>General</c:formatCode>
                <c:ptCount val="1"/>
                <c:pt idx="0">
                  <c:v>150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cat>
            <c:multiLvlStrRef>
              <c:f>Лист1!$A$2:$A$5</c:f>
            </c:multiLvlStrRef>
          </c:cat>
          <c:val>
            <c:numRef>
              <c:f>Лист1!$C$2:$C$5</c:f>
              <c:numCache>
                <c:formatCode>General</c:formatCode>
                <c:ptCount val="1"/>
                <c:pt idx="0">
                  <c:v>305.89999999999998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6967040"/>
        <c:axId val="117713152"/>
        <c:axId val="0"/>
      </c:bar3DChart>
      <c:catAx>
        <c:axId val="66967040"/>
        <c:scaling>
          <c:orientation val="minMax"/>
        </c:scaling>
        <c:delete val="0"/>
        <c:axPos val="b"/>
        <c:majorTickMark val="none"/>
        <c:minorTickMark val="none"/>
        <c:tickLblPos val="nextTo"/>
        <c:crossAx val="117713152"/>
        <c:crosses val="autoZero"/>
        <c:auto val="1"/>
        <c:lblAlgn val="ctr"/>
        <c:lblOffset val="100"/>
        <c:noMultiLvlLbl val="0"/>
      </c:catAx>
      <c:valAx>
        <c:axId val="117713152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6696704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 (факт)</c:v>
                </c:pt>
              </c:strCache>
            </c:strRef>
          </c:tx>
          <c:explosion val="2"/>
          <c:dPt>
            <c:idx val="1"/>
            <c:bubble3D val="0"/>
            <c:spPr>
              <a:solidFill>
                <a:srgbClr val="FFCC00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600" dirty="0" smtClean="0"/>
                      <a:t>4</a:t>
                    </a:r>
                    <a:r>
                      <a:rPr lang="ru-RU" sz="1600" dirty="0" smtClean="0"/>
                      <a:t>7,2</a:t>
                    </a:r>
                    <a:r>
                      <a:rPr lang="en-US" sz="16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3974092164362689"/>
                  <c:y val="-9.1710244768018367E-2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 smtClean="0"/>
                      <a:t>37</a:t>
                    </a:r>
                    <a:r>
                      <a:rPr lang="ru-RU" sz="1600" dirty="0" smtClean="0"/>
                      <a:t>,1</a:t>
                    </a:r>
                    <a:r>
                      <a:rPr lang="en-US" sz="16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.1351102357674544"/>
                  <c:y val="0.127218308021502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 smtClean="0"/>
                      <a:t>1</a:t>
                    </a:r>
                    <a:r>
                      <a:rPr lang="ru-RU" sz="1600" dirty="0" smtClean="0"/>
                      <a:t>4,7</a:t>
                    </a:r>
                    <a:r>
                      <a:rPr lang="en-US" sz="1600" dirty="0" smtClean="0"/>
                      <a:t>%</a:t>
                    </a:r>
                    <a:endParaRPr lang="en-US" sz="1600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600" dirty="0" smtClean="0"/>
                      <a:t>1</a:t>
                    </a:r>
                    <a:r>
                      <a:rPr lang="ru-RU" sz="1600" dirty="0" smtClean="0"/>
                      <a:t>,0</a:t>
                    </a:r>
                    <a:r>
                      <a:rPr lang="en-US" sz="16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Субвенции</c:v>
                </c:pt>
                <c:pt idx="1">
                  <c:v>Субсидии</c:v>
                </c:pt>
                <c:pt idx="2">
                  <c:v>Дотации</c:v>
                </c:pt>
                <c:pt idx="3">
                  <c:v>Межбюджетные трансферы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0.47199999999999998</c:v>
                </c:pt>
                <c:pt idx="1">
                  <c:v>0.371</c:v>
                </c:pt>
                <c:pt idx="2">
                  <c:v>0.14699999999999999</c:v>
                </c:pt>
                <c:pt idx="3" formatCode="0.0%">
                  <c:v>0.01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859651506975414"/>
          <c:y val="0.15202781691978495"/>
          <c:w val="0.39513813941308107"/>
          <c:h val="0.82601951881425817"/>
        </c:manualLayout>
      </c:layout>
      <c:overlay val="0"/>
      <c:txPr>
        <a:bodyPr/>
        <a:lstStyle/>
        <a:p>
          <a:pPr>
            <a:lnSpc>
              <a:spcPct val="100000"/>
            </a:lnSpc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2021 </a:t>
            </a:r>
            <a:r>
              <a:rPr lang="ru-RU" dirty="0"/>
              <a:t>год </a:t>
            </a:r>
            <a:r>
              <a:rPr lang="ru-RU" dirty="0" smtClean="0"/>
              <a:t>(проект)</a:t>
            </a:r>
            <a:endParaRPr lang="ru-RU" dirty="0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2021год (проект)</c:v>
                </c:pt>
              </c:strCache>
            </c:strRef>
          </c:tx>
          <c:dPt>
            <c:idx val="1"/>
            <c:bubble3D val="0"/>
            <c:spPr>
              <a:solidFill>
                <a:srgbClr val="FFCC00"/>
              </a:solidFill>
            </c:spPr>
          </c:dPt>
          <c:dLbls>
            <c:dLbl>
              <c:idx val="0"/>
              <c:layout>
                <c:manualLayout>
                  <c:x val="-0.23020309251353024"/>
                  <c:y val="-0.14265852512916863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 smtClean="0"/>
                      <a:t>74,29</a:t>
                    </a:r>
                    <a:r>
                      <a:rPr lang="en-US" sz="16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1.1648011332074126E-3"/>
                  <c:y val="0.24300584520640886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 smtClean="0"/>
                      <a:t>0,82</a:t>
                    </a:r>
                    <a:r>
                      <a:rPr lang="en-US" sz="16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1.8580276794641869E-2"/>
                  <c:y val="-2.8540785971504619E-2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 smtClean="0"/>
                      <a:t>24,8</a:t>
                    </a:r>
                    <a:r>
                      <a:rPr lang="en-US" sz="1600" dirty="0" smtClean="0"/>
                      <a:t>%</a:t>
                    </a:r>
                    <a:endParaRPr lang="en-US" sz="1600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3.7985858714111129E-2"/>
                  <c:y val="-2.2001983195031573E-2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 smtClean="0"/>
                      <a:t>0,09</a:t>
                    </a:r>
                    <a:r>
                      <a:rPr lang="en-US" sz="16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Субвенции</c:v>
                </c:pt>
                <c:pt idx="1">
                  <c:v>Субсидии</c:v>
                </c:pt>
                <c:pt idx="2">
                  <c:v>Дотации</c:v>
                </c:pt>
                <c:pt idx="3">
                  <c:v>Межбюджетные трансферы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0.7429</c:v>
                </c:pt>
                <c:pt idx="1">
                  <c:v>8.2000000000000007E-3</c:v>
                </c:pt>
                <c:pt idx="2">
                  <c:v>0.248</c:v>
                </c:pt>
                <c:pt idx="3" formatCode="0.0%">
                  <c:v>8.9999999999999998E-4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859651506975414"/>
          <c:y val="0.15202781691978495"/>
          <c:w val="0.39513813941308107"/>
          <c:h val="0.82601951881425817"/>
        </c:manualLayout>
      </c:layout>
      <c:overlay val="0"/>
      <c:txPr>
        <a:bodyPr/>
        <a:lstStyle/>
        <a:p>
          <a:pPr>
            <a:lnSpc>
              <a:spcPct val="100000"/>
            </a:lnSpc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0.49105</cdr:x>
      <cdr:y>0.1238</cdr:y>
    </cdr:from>
    <cdr:to>
      <cdr:x>0.75785</cdr:x>
      <cdr:y>0.14897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 flipV="1">
          <a:off x="3942617" y="708313"/>
          <a:ext cx="2142059" cy="144016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>
              <a:lumMod val="95000"/>
              <a:lumOff val="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0.41704</cdr:x>
      <cdr:y>0.06087</cdr:y>
    </cdr:from>
    <cdr:to>
      <cdr:x>0.50673</cdr:x>
      <cdr:y>0.13638</cdr:y>
    </cdr:to>
    <cdr:cxnSp macro="">
      <cdr:nvCxnSpPr>
        <cdr:cNvPr id="7" name="Прямая соединительная линия 6"/>
        <cdr:cNvCxnSpPr/>
      </cdr:nvCxnSpPr>
      <cdr:spPr>
        <a:xfrm xmlns:a="http://schemas.openxmlformats.org/drawingml/2006/main" flipV="1">
          <a:off x="3348372" y="348273"/>
          <a:ext cx="720080" cy="432048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>
              <a:lumMod val="95000"/>
              <a:lumOff val="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0.0852</cdr:x>
      <cdr:y>0.33775</cdr:y>
    </cdr:from>
    <cdr:to>
      <cdr:x>0.13004</cdr:x>
      <cdr:y>0.42585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V="1">
          <a:off x="684076" y="1932449"/>
          <a:ext cx="360040" cy="504056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>
              <a:lumMod val="95000"/>
              <a:lumOff val="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0.72406</cdr:x>
      <cdr:y>0.26678</cdr:y>
    </cdr:from>
    <cdr:to>
      <cdr:x>0.74806</cdr:x>
      <cdr:y>0.27938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 flipV="1">
          <a:off x="6517388" y="1524659"/>
          <a:ext cx="216024" cy="72008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0.33075</cdr:x>
      <cdr:y>0.01772</cdr:y>
    </cdr:from>
    <cdr:to>
      <cdr:x>0.51974</cdr:x>
      <cdr:y>0.08859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4" y="72008"/>
          <a:ext cx="1152128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0.34256</cdr:x>
      <cdr:y>0.40753</cdr:y>
    </cdr:from>
    <cdr:to>
      <cdr:x>0.45187</cdr:x>
      <cdr:y>0.46069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088232" y="1656184"/>
          <a:ext cx="666354" cy="2160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150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0.51974</cdr:x>
      <cdr:y>0.62015</cdr:y>
    </cdr:from>
    <cdr:to>
      <cdr:x>0.64968</cdr:x>
      <cdr:y>0.70874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3168352" y="2520280"/>
          <a:ext cx="792088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0.51974</cdr:x>
      <cdr:y>0.12403</cdr:y>
    </cdr:from>
    <cdr:to>
      <cdr:x>0.6733</cdr:x>
      <cdr:y>0.17718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3168352" y="504056"/>
          <a:ext cx="936102" cy="21600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305,9</a:t>
          </a:r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5FDB509-A5B8-4659-A214-EF7A7F1FFB28}" type="datetimeFigureOut">
              <a:rPr lang="ru-RU"/>
              <a:pPr>
                <a:defRPr/>
              </a:pPr>
              <a:t>05.04.2021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2617EAA-00BE-4BBE-BFED-488A8D97FD7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51751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FDFCE6-D216-4C02-9C86-03E2123D91CE}" type="slidenum">
              <a:rPr lang="ru-RU" smtClean="0"/>
              <a:pPr eaLnBrk="1" hangingPunct="1"/>
              <a:t>24</a:t>
            </a:fld>
            <a:endParaRPr lang="ru-R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DE3D189-6D40-4ACC-8DF9-6072628A66F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D83400C-0ED1-489B-A69F-1F719F75FC8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6CE2CFA-CB40-4B27-BECD-7DB32FE04E1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B9FA7C9-20C7-4240-8A57-16BA7CB4353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63DD3CD-3A82-4A82-AFA8-E66B5F2A40E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9D8B3C-8279-4BF4-BE97-8B5392FB0737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3E8D702-AB3B-409C-8FBE-A19C87EC688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FB274E6-4C37-45C8-92CC-933DF24461F5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E68B619-3484-4EF8-9BD4-50B45CC037C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ED143FF-F250-4B16-9800-6D15263DF3A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DCE7E0B-779E-40E7-B619-43E6958B35A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2B064E-1AB3-4BB6-BCF6-E5675D6A1DB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1447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29AB1F1E-BD4F-4CA5-B3E9-32D70D256DC3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  <p:sldLayoutId id="2147483890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276475"/>
            <a:ext cx="8229600" cy="114300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chemeClr val="bg1"/>
                </a:solidFill>
                <a:latin typeface="Arial Black" pitchFamily="34" charset="0"/>
              </a:rPr>
              <a:t>БЮДЖЕТ ДЛЯ ГРАЖДАН</a:t>
            </a:r>
          </a:p>
        </p:txBody>
      </p:sp>
      <p:pic>
        <p:nvPicPr>
          <p:cNvPr id="2050" name="Picture 52" descr="675917478"/>
          <p:cNvPicPr>
            <a:picLocks noGrp="1" noChangeAspect="1" noChangeArrowheads="1"/>
          </p:cNvPicPr>
          <p:nvPr>
            <p:ph type="tbl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13" y="-188913"/>
            <a:ext cx="9144000" cy="7046913"/>
          </a:xfrm>
        </p:spPr>
      </p:pic>
      <p:pic>
        <p:nvPicPr>
          <p:cNvPr id="2051" name="Picture 53" descr="081313_021891647419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3424238" cy="2049463"/>
          </a:xfrm>
        </p:spPr>
      </p:pic>
      <p:pic>
        <p:nvPicPr>
          <p:cNvPr id="2052" name="Picture 56" descr="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860800"/>
            <a:ext cx="1941512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7" descr="682046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933825"/>
            <a:ext cx="2452687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Rectangle 59"/>
          <p:cNvSpPr>
            <a:spLocks noChangeArrowheads="1"/>
          </p:cNvSpPr>
          <p:nvPr/>
        </p:nvSpPr>
        <p:spPr bwMode="auto">
          <a:xfrm>
            <a:off x="468313" y="5715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Разработан на основании </a:t>
            </a:r>
            <a:r>
              <a:rPr lang="ru-RU" b="1" dirty="0" smtClean="0">
                <a:solidFill>
                  <a:schemeClr val="bg1"/>
                </a:solidFill>
              </a:rPr>
              <a:t>проекта решения </a:t>
            </a:r>
            <a:r>
              <a:rPr lang="ru-RU" b="1" dirty="0">
                <a:solidFill>
                  <a:schemeClr val="bg1"/>
                </a:solidFill>
              </a:rPr>
              <a:t>Совета депутатов Лямбирского муниципального района «О бюджете Лямбирского муниципального района на </a:t>
            </a:r>
            <a:r>
              <a:rPr lang="ru-RU" b="1" dirty="0" smtClean="0">
                <a:solidFill>
                  <a:schemeClr val="bg1"/>
                </a:solidFill>
              </a:rPr>
              <a:t>2021 </a:t>
            </a:r>
            <a:r>
              <a:rPr lang="ru-RU" b="1" dirty="0">
                <a:solidFill>
                  <a:schemeClr val="bg1"/>
                </a:solidFill>
              </a:rPr>
              <a:t>год и на плановый период 20</a:t>
            </a:r>
            <a:r>
              <a:rPr lang="en-US" b="1" dirty="0" smtClean="0">
                <a:solidFill>
                  <a:schemeClr val="bg1"/>
                </a:solidFill>
              </a:rPr>
              <a:t>2</a:t>
            </a:r>
            <a:r>
              <a:rPr lang="ru-RU" b="1" dirty="0" smtClean="0">
                <a:solidFill>
                  <a:schemeClr val="bg1"/>
                </a:solidFill>
              </a:rPr>
              <a:t>2 </a:t>
            </a:r>
            <a:r>
              <a:rPr lang="ru-RU" b="1" dirty="0">
                <a:solidFill>
                  <a:schemeClr val="bg1"/>
                </a:solidFill>
              </a:rPr>
              <a:t>и </a:t>
            </a:r>
            <a:r>
              <a:rPr lang="ru-RU" b="1" dirty="0" smtClean="0">
                <a:solidFill>
                  <a:schemeClr val="bg1"/>
                </a:solidFill>
              </a:rPr>
              <a:t>2023 </a:t>
            </a:r>
            <a:r>
              <a:rPr lang="ru-RU" b="1" dirty="0">
                <a:solidFill>
                  <a:schemeClr val="bg1"/>
                </a:solidFill>
              </a:rPr>
              <a:t>годов»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52177" y="2708920"/>
            <a:ext cx="88618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>
                <a:solidFill>
                  <a:schemeClr val="bg1"/>
                </a:solidFill>
                <a:latin typeface="Arial Black" pitchFamily="34" charset="0"/>
              </a:rPr>
              <a:t>БЮДЖЕТ ДЛЯ ГРАЖДАН</a:t>
            </a:r>
            <a:endParaRPr lang="ru-RU" sz="4800" dirty="0"/>
          </a:p>
        </p:txBody>
      </p:sp>
      <p:pic>
        <p:nvPicPr>
          <p:cNvPr id="1027" name="Picture 3" descr="C:\Users\baimashkin\Desktop\1_p4620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02" y="0"/>
            <a:ext cx="311074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843213" y="44624"/>
            <a:ext cx="5833243" cy="6813376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endParaRPr lang="ru-RU" sz="1600" i="1" dirty="0" smtClean="0"/>
          </a:p>
          <a:p>
            <a:pPr eaLnBrk="1" hangingPunct="1">
              <a:lnSpc>
                <a:spcPct val="80000"/>
              </a:lnSpc>
            </a:pPr>
            <a:endParaRPr lang="ru-RU" sz="1600" i="1" dirty="0" smtClean="0"/>
          </a:p>
          <a:p>
            <a:pPr algn="ctr" eaLnBrk="1" hangingPunct="1">
              <a:lnSpc>
                <a:spcPct val="80000"/>
              </a:lnSpc>
            </a:pPr>
            <a:r>
              <a:rPr lang="ru-RU" sz="16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Дорогие друзья!</a:t>
            </a:r>
          </a:p>
          <a:p>
            <a:pPr algn="ctr" eaLnBrk="1" hangingPunct="1">
              <a:lnSpc>
                <a:spcPct val="80000"/>
              </a:lnSpc>
            </a:pPr>
            <a:endParaRPr lang="ru-RU" sz="1600" i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just" eaLnBrk="1" hangingPunct="1">
              <a:lnSpc>
                <a:spcPct val="80000"/>
              </a:lnSpc>
            </a:pPr>
            <a:r>
              <a:rPr lang="ru-RU" sz="16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     Разрешите представить Вашему вниманию бюджет Лямбирского муниципального района для граждан.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sz="16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     Мы полностью поддерживаем те положительные изменения, которые происходят в нашем государстве по обеспечению публичности и открытости деятельности органов исполнительной власти и местного самоуправления. 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sz="16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   «Бюджет для граждан» обеспечивает открытость и прозрачность информации для активных и неравнодушных жителей Лямбирского муниципального района. Бюджет – это прежде всего деньги налогоплательщиков, а значит, каждого из Вас. Именно поэтому необходимо, чтобы жители района не просто знали, в каком направлении расходуются средства, но понимали процесс составления и исполнения бюджета Лямбирского муниципального района. Ваши заинтересованность, участие и требовательность – это основа конструктивного взаимодействия, цель которого – эффективное расходование бюджетных средств для решения наиболее острых проблем и дальнейшего развития района.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sz="16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   «Бюджет для граждан» нацелен на получение обратной связи от граждан, которым интересны современные проблемы муниципальных финансов в Лямбирском муниципальном  районе.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sz="16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       С уважением, Ю.И. Голов -  Глава Лямбирского муниципального района.</a:t>
            </a:r>
          </a:p>
        </p:txBody>
      </p:sp>
      <p:pic>
        <p:nvPicPr>
          <p:cNvPr id="1026" name="Picture 2" descr="C:\Users\baimashkin\Desktop\287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04" y="476672"/>
            <a:ext cx="262712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539552" y="404664"/>
            <a:ext cx="8064896" cy="5904656"/>
          </a:xfrm>
        </p:spPr>
        <p:txBody>
          <a:bodyPr>
            <a:normAutofit fontScale="92500"/>
          </a:bodyPr>
          <a:lstStyle/>
          <a:p>
            <a:pPr eaLnBrk="1" hangingPunct="1"/>
            <a:endParaRPr lang="ru-RU" sz="1400" dirty="0" smtClean="0"/>
          </a:p>
          <a:p>
            <a:pPr algn="just" eaLnBrk="1" hangingPunct="1"/>
            <a:r>
              <a:rPr lang="ru-RU" sz="2800" i="1" dirty="0" smtClean="0"/>
              <a:t> </a:t>
            </a:r>
          </a:p>
          <a:p>
            <a:pPr algn="ctr" eaLnBrk="1" hangingPunct="1"/>
            <a:r>
              <a:rPr lang="ru-RU" sz="24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«Бюджет для граждан» познакомит Вас с положениями основного финансового документа – бюджета Лямбирского муниципального района на 2021 год и на плановый период 2022 и 2023 годов. </a:t>
            </a:r>
          </a:p>
          <a:p>
            <a:pPr algn="ctr" eaLnBrk="1" hangingPunct="1"/>
            <a:endParaRPr lang="ru-RU" sz="2400" i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just" eaLnBrk="1" hangingPunct="1"/>
            <a:endParaRPr lang="ru-RU" sz="2400" i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just" eaLnBrk="1" hangingPunct="1"/>
            <a:endParaRPr lang="ru-RU" sz="2400" i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just" eaLnBrk="1" hangingPunct="1"/>
            <a:endParaRPr lang="ru-RU" sz="2400" i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just" eaLnBrk="1" hangingPunct="1"/>
            <a:r>
              <a:rPr lang="ru-RU" sz="22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     Бюджет для граждан — это упрощенная версия бюджетного документа в доступном для граждан формате, создан для обеспечения открытости и прозрачности бюджета и бюджетного процесса для населения. </a:t>
            </a:r>
          </a:p>
          <a:p>
            <a:pPr algn="just" eaLnBrk="1" hangingPunct="1">
              <a:tabLst>
                <a:tab pos="628650" algn="l"/>
              </a:tabLst>
            </a:pPr>
            <a:r>
              <a:rPr lang="ru-RU" sz="22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     Надеемся, что представление бюджета в понятной для жителей форме повысит уровень общественного участия граждан в бюджетном процессе.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21854" y="1052736"/>
            <a:ext cx="1655763" cy="719137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1400" b="1" dirty="0" smtClean="0">
                <a:solidFill>
                  <a:sysClr val="windowText" lastClr="000000"/>
                </a:solidFill>
                <a:effectLst/>
              </a:rPr>
              <a:t>33732 чел.</a:t>
            </a:r>
            <a:br>
              <a:rPr lang="ru-RU" sz="1400" b="1" dirty="0" smtClean="0">
                <a:solidFill>
                  <a:sysClr val="windowText" lastClr="000000"/>
                </a:solidFill>
                <a:effectLst/>
              </a:rPr>
            </a:br>
            <a:r>
              <a:rPr lang="ru-RU" sz="1200" b="1" dirty="0" smtClean="0">
                <a:solidFill>
                  <a:sysClr val="windowText" lastClr="000000"/>
                </a:solidFill>
                <a:effectLst/>
              </a:rPr>
              <a:t>Численность населения</a:t>
            </a:r>
            <a:br>
              <a:rPr lang="ru-RU" sz="1200" b="1" dirty="0" smtClean="0">
                <a:solidFill>
                  <a:sysClr val="windowText" lastClr="000000"/>
                </a:solidFill>
                <a:effectLst/>
              </a:rPr>
            </a:br>
            <a:r>
              <a:rPr lang="ru-RU" sz="1200" b="1" dirty="0" smtClean="0">
                <a:solidFill>
                  <a:sysClr val="windowText" lastClr="000000"/>
                </a:solidFill>
                <a:effectLst/>
              </a:rPr>
              <a:t>(среднегодовая)</a:t>
            </a:r>
          </a:p>
        </p:txBody>
      </p:sp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395536" y="2708920"/>
            <a:ext cx="1261814" cy="792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2"/>
                </a:solidFill>
              </a:rPr>
              <a:t>2,9 </a:t>
            </a:r>
            <a:r>
              <a:rPr lang="en-US" sz="1400" b="1" dirty="0">
                <a:solidFill>
                  <a:schemeClr val="tx2"/>
                </a:solidFill>
              </a:rPr>
              <a:t>%</a:t>
            </a:r>
            <a:r>
              <a:rPr lang="en-US" sz="1200" dirty="0">
                <a:solidFill>
                  <a:schemeClr val="tx2"/>
                </a:solidFill>
              </a:rPr>
              <a:t> - </a:t>
            </a:r>
            <a:r>
              <a:rPr lang="ru-RU" sz="1200" b="1" dirty="0">
                <a:solidFill>
                  <a:schemeClr val="tx2"/>
                </a:solidFill>
              </a:rPr>
              <a:t>Уровень безработицы</a:t>
            </a:r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251520" y="4941889"/>
            <a:ext cx="1404243" cy="70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2"/>
                </a:solidFill>
              </a:rPr>
              <a:t>654,9 млн.</a:t>
            </a:r>
            <a:r>
              <a:rPr lang="ru-RU" sz="1200" b="1" dirty="0" smtClean="0">
                <a:solidFill>
                  <a:schemeClr val="tx2"/>
                </a:solidFill>
              </a:rPr>
              <a:t>руб</a:t>
            </a:r>
            <a:r>
              <a:rPr lang="ru-RU" sz="1200" b="1" dirty="0">
                <a:solidFill>
                  <a:schemeClr val="tx2"/>
                </a:solidFill>
              </a:rPr>
              <a:t>.</a:t>
            </a:r>
            <a:r>
              <a:rPr lang="ru-RU" sz="1200" dirty="0">
                <a:solidFill>
                  <a:schemeClr val="tx2"/>
                </a:solidFill>
              </a:rPr>
              <a:t> </a:t>
            </a:r>
            <a:r>
              <a:rPr lang="ru-RU" sz="1200" b="1" dirty="0">
                <a:solidFill>
                  <a:schemeClr val="tx2"/>
                </a:solidFill>
              </a:rPr>
              <a:t>Инвестиции в основной капитал</a:t>
            </a:r>
          </a:p>
          <a:p>
            <a:pPr algn="ctr"/>
            <a:r>
              <a:rPr lang="ru-RU" sz="1200" b="1" dirty="0">
                <a:solidFill>
                  <a:schemeClr val="tx2"/>
                </a:solidFill>
              </a:rPr>
              <a:t>(за исключением бюджетных средств )</a:t>
            </a:r>
          </a:p>
        </p:txBody>
      </p:sp>
      <p:pic>
        <p:nvPicPr>
          <p:cNvPr id="5125" name="Picture 9" descr="picture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286" y="880715"/>
            <a:ext cx="6227911" cy="476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Rectangle 11"/>
          <p:cNvSpPr>
            <a:spLocks noChangeArrowheads="1"/>
          </p:cNvSpPr>
          <p:nvPr/>
        </p:nvSpPr>
        <p:spPr bwMode="auto">
          <a:xfrm>
            <a:off x="107950" y="188913"/>
            <a:ext cx="88201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2800" b="1" dirty="0">
                <a:solidFill>
                  <a:schemeClr val="tx2"/>
                </a:solidFill>
              </a:rPr>
              <a:t>Лямбирский муниципальный район в </a:t>
            </a:r>
            <a:r>
              <a:rPr lang="ru-RU" sz="2800" b="1" dirty="0" smtClean="0">
                <a:solidFill>
                  <a:schemeClr val="tx2"/>
                </a:solidFill>
              </a:rPr>
              <a:t>2021 </a:t>
            </a:r>
            <a:r>
              <a:rPr lang="ru-RU" sz="2800" b="1" dirty="0">
                <a:solidFill>
                  <a:schemeClr val="tx2"/>
                </a:solidFill>
              </a:rPr>
              <a:t>году</a:t>
            </a:r>
            <a:endParaRPr lang="ru-RU" sz="2800" dirty="0">
              <a:solidFill>
                <a:schemeClr val="tx2"/>
              </a:solidFill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7690101" y="3919010"/>
            <a:ext cx="1284287" cy="1361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2"/>
                </a:solidFill>
              </a:rPr>
              <a:t>35651,0руб</a:t>
            </a:r>
            <a:r>
              <a:rPr lang="ru-RU" sz="1400" b="1" dirty="0">
                <a:solidFill>
                  <a:schemeClr val="tx2"/>
                </a:solidFill>
              </a:rPr>
              <a:t>.</a:t>
            </a:r>
            <a:br>
              <a:rPr lang="ru-RU" sz="1400" b="1" dirty="0">
                <a:solidFill>
                  <a:schemeClr val="tx2"/>
                </a:solidFill>
              </a:rPr>
            </a:br>
            <a:r>
              <a:rPr lang="ru-RU" sz="1200" b="1" dirty="0">
                <a:solidFill>
                  <a:schemeClr val="tx2"/>
                </a:solidFill>
              </a:rPr>
              <a:t>Среднемесячная номинальная заработная плата</a:t>
            </a:r>
          </a:p>
        </p:txBody>
      </p:sp>
      <p:sp>
        <p:nvSpPr>
          <p:cNvPr id="5128" name="Rectangle 13"/>
          <p:cNvSpPr>
            <a:spLocks noChangeArrowheads="1"/>
          </p:cNvSpPr>
          <p:nvPr/>
        </p:nvSpPr>
        <p:spPr bwMode="auto">
          <a:xfrm>
            <a:off x="7390857" y="2365448"/>
            <a:ext cx="165576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2"/>
                </a:solidFill>
              </a:rPr>
              <a:t>104,5</a:t>
            </a:r>
            <a:r>
              <a:rPr lang="en-US" sz="1400" b="1" dirty="0">
                <a:solidFill>
                  <a:schemeClr val="tx2"/>
                </a:solidFill>
              </a:rPr>
              <a:t>%</a:t>
            </a:r>
            <a:r>
              <a:rPr lang="ru-RU" sz="1200" b="1" dirty="0">
                <a:solidFill>
                  <a:schemeClr val="tx2"/>
                </a:solidFill>
              </a:rPr>
              <a:t/>
            </a:r>
            <a:br>
              <a:rPr lang="ru-RU" sz="1200" b="1" dirty="0">
                <a:solidFill>
                  <a:schemeClr val="tx2"/>
                </a:solidFill>
              </a:rPr>
            </a:br>
            <a:r>
              <a:rPr lang="ru-RU" sz="1200" b="1" dirty="0">
                <a:solidFill>
                  <a:schemeClr val="tx2"/>
                </a:solidFill>
              </a:rPr>
              <a:t>Индекс потребительских </a:t>
            </a:r>
            <a:br>
              <a:rPr lang="ru-RU" sz="1200" b="1" dirty="0">
                <a:solidFill>
                  <a:schemeClr val="tx2"/>
                </a:solidFill>
              </a:rPr>
            </a:br>
            <a:r>
              <a:rPr lang="ru-RU" sz="1200" b="1" dirty="0">
                <a:solidFill>
                  <a:schemeClr val="tx2"/>
                </a:solidFill>
              </a:rPr>
              <a:t>цен </a:t>
            </a:r>
            <a:endParaRPr lang="ru-RU" sz="1200" dirty="0">
              <a:solidFill>
                <a:schemeClr val="tx2"/>
              </a:solidFill>
            </a:endParaRPr>
          </a:p>
        </p:txBody>
      </p:sp>
      <p:sp>
        <p:nvSpPr>
          <p:cNvPr id="5130" name="Rectangle 8"/>
          <p:cNvSpPr>
            <a:spLocks noChangeArrowheads="1"/>
          </p:cNvSpPr>
          <p:nvPr/>
        </p:nvSpPr>
        <p:spPr bwMode="auto">
          <a:xfrm>
            <a:off x="5796136" y="1707156"/>
            <a:ext cx="1655762" cy="872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 dirty="0">
                <a:solidFill>
                  <a:srgbClr val="C00000"/>
                </a:solidFill>
              </a:rPr>
              <a:t>14 </a:t>
            </a:r>
            <a:r>
              <a:rPr lang="ru-RU" sz="1400" dirty="0">
                <a:solidFill>
                  <a:srgbClr val="C00000"/>
                </a:solidFill>
              </a:rPr>
              <a:t>сельских поселений , </a:t>
            </a:r>
            <a:r>
              <a:rPr lang="ru-RU" sz="1400" b="1" dirty="0">
                <a:solidFill>
                  <a:srgbClr val="C00000"/>
                </a:solidFill>
              </a:rPr>
              <a:t>70 </a:t>
            </a:r>
            <a:r>
              <a:rPr lang="ru-RU" sz="1400" dirty="0">
                <a:solidFill>
                  <a:srgbClr val="C00000"/>
                </a:solidFill>
              </a:rPr>
              <a:t>населенных пунктов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28135" y="528124"/>
            <a:ext cx="8183880" cy="105156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2600" i="1" dirty="0" smtClean="0">
                <a:solidFill>
                  <a:schemeClr val="bg2">
                    <a:lumMod val="10000"/>
                  </a:schemeClr>
                </a:solidFill>
              </a:rPr>
              <a:t>Лямбирский муниципальный район в составе Республики Мордовия  ( итоги 2020 года )</a:t>
            </a:r>
          </a:p>
        </p:txBody>
      </p:sp>
      <p:pic>
        <p:nvPicPr>
          <p:cNvPr id="6147" name="Picture 4" descr="021613_0129538673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065" y="1988840"/>
            <a:ext cx="5568950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395536" y="1844824"/>
            <a:ext cx="2808312" cy="3672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ru-RU" b="1" i="1" dirty="0">
              <a:solidFill>
                <a:schemeClr val="tx2"/>
              </a:solidFill>
            </a:endParaRPr>
          </a:p>
          <a:p>
            <a:endParaRPr lang="ru-RU" b="1" i="1" dirty="0">
              <a:solidFill>
                <a:schemeClr val="tx2"/>
              </a:solidFill>
            </a:endParaRPr>
          </a:p>
          <a:p>
            <a:endParaRPr lang="ru-RU" b="1" i="1" dirty="0">
              <a:solidFill>
                <a:schemeClr val="tx2"/>
              </a:solidFill>
            </a:endParaRPr>
          </a:p>
          <a:p>
            <a:pPr algn="ctr"/>
            <a:endParaRPr lang="ru-RU" b="1" i="1" dirty="0">
              <a:solidFill>
                <a:schemeClr val="tx2"/>
              </a:solidFill>
            </a:endParaRPr>
          </a:p>
          <a:p>
            <a:pPr algn="ctr"/>
            <a:r>
              <a:rPr lang="ru-RU" b="1" i="1" dirty="0">
                <a:solidFill>
                  <a:schemeClr val="tx2"/>
                </a:solidFill>
                <a:latin typeface="+mn-lt"/>
              </a:rPr>
              <a:t>1 место</a:t>
            </a:r>
            <a:r>
              <a:rPr lang="ru-RU" dirty="0">
                <a:solidFill>
                  <a:schemeClr val="tx2"/>
                </a:solidFill>
                <a:latin typeface="+mn-lt"/>
              </a:rPr>
              <a:t> – Диплом </a:t>
            </a:r>
            <a:endParaRPr lang="ru-RU" dirty="0" smtClean="0">
              <a:solidFill>
                <a:schemeClr val="tx2"/>
              </a:solidFill>
              <a:latin typeface="+mn-lt"/>
            </a:endParaRPr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за достижение высоких показателей по отрасли растениеводства  в 2020 году</a:t>
            </a:r>
            <a:r>
              <a:rPr lang="ru-RU" dirty="0">
                <a:solidFill>
                  <a:schemeClr val="tx2"/>
                </a:solidFill>
              </a:rPr>
              <a:t/>
            </a:r>
            <a:br>
              <a:rPr lang="ru-RU" dirty="0">
                <a:solidFill>
                  <a:schemeClr val="tx2"/>
                </a:solidFill>
              </a:rPr>
            </a:br>
            <a:endParaRPr lang="ru-RU" dirty="0">
              <a:solidFill>
                <a:schemeClr val="tx2"/>
              </a:solidFill>
            </a:endParaRPr>
          </a:p>
          <a:p>
            <a:endParaRPr lang="ru-RU" dirty="0">
              <a:solidFill>
                <a:schemeClr val="tx2"/>
              </a:solidFill>
            </a:endParaRPr>
          </a:p>
          <a:p>
            <a:r>
              <a:rPr lang="ru-RU" dirty="0">
                <a:solidFill>
                  <a:schemeClr val="tx2"/>
                </a:solidFill>
              </a:rPr>
              <a:t/>
            </a:r>
            <a:br>
              <a:rPr lang="ru-RU" dirty="0">
                <a:solidFill>
                  <a:schemeClr val="tx2"/>
                </a:solidFill>
              </a:rPr>
            </a:br>
            <a:endParaRPr lang="ru-RU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764704"/>
            <a:ext cx="784887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720725" algn="just"/>
            <a:r>
              <a:rPr lang="ru-RU" sz="3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Бюджет</a:t>
            </a:r>
            <a:r>
              <a:rPr lang="ru-RU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-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форма образования и расходования денежных средств, предназначенных для финансового обеспечения задач и функций местного самоуправления.</a:t>
            </a:r>
            <a:endParaRPr lang="ru-RU" sz="20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baimashkin\Desktop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277" y="2590780"/>
            <a:ext cx="2927033" cy="323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2891866"/>
            <a:ext cx="2585242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Доходы </a:t>
            </a:r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бюджета</a:t>
            </a:r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 </a:t>
            </a:r>
            <a:endParaRPr lang="ru-RU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– </a:t>
            </a:r>
            <a:r>
              <a:rPr lang="ru-RU" sz="1500" i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это денежные средства, поступающие в бюджет, за исключением средств, являющихся </a:t>
            </a:r>
            <a:r>
              <a:rPr lang="ru-RU" sz="1500" i="1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в соответствии с Бюджетным Кодексом РФ источниками </a:t>
            </a:r>
            <a:r>
              <a:rPr lang="ru-RU" sz="1500" i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финансирования дефицитов </a:t>
            </a:r>
            <a:r>
              <a:rPr lang="ru-RU" sz="1500" i="1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бюджета</a:t>
            </a:r>
            <a:endParaRPr lang="ru-RU" sz="1500" i="1" dirty="0">
              <a:solidFill>
                <a:schemeClr val="bg2">
                  <a:lumMod val="10000"/>
                </a:schemeClr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84168" y="2854380"/>
            <a:ext cx="252028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Расходы бюджета</a:t>
            </a:r>
          </a:p>
          <a:p>
            <a:pPr algn="ctr"/>
            <a:r>
              <a:rPr lang="ru-RU" sz="1500" i="1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–  </a:t>
            </a:r>
            <a:r>
              <a:rPr lang="ru-RU" sz="1500" i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это выплачиваемые из бюджета денежные средства, за исключением средств, являющихся в соответствии с </a:t>
            </a:r>
            <a:r>
              <a:rPr lang="ru-RU" sz="1500" i="1" dirty="0">
                <a:solidFill>
                  <a:schemeClr val="bg2">
                    <a:lumMod val="10000"/>
                  </a:schemeClr>
                </a:solidFill>
              </a:rPr>
              <a:t>Бюджетным Кодексом РФ </a:t>
            </a:r>
            <a:r>
              <a:rPr lang="ru-RU" sz="1500" i="1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источниками </a:t>
            </a:r>
            <a:r>
              <a:rPr lang="ru-RU" sz="1500" i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финансирования дефицита бюджета</a:t>
            </a:r>
          </a:p>
          <a:p>
            <a:pPr algn="ctr"/>
            <a:r>
              <a:rPr lang="ru-RU" b="1" i="1" dirty="0"/>
              <a:t> </a:t>
            </a:r>
            <a:endParaRPr lang="ru-RU" sz="16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альтернативный процесс 1"/>
          <p:cNvSpPr/>
          <p:nvPr/>
        </p:nvSpPr>
        <p:spPr>
          <a:xfrm>
            <a:off x="1115616" y="755561"/>
            <a:ext cx="7200800" cy="1080120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Бюджетная система Российской Федерации</a:t>
            </a:r>
            <a:endParaRPr lang="ru-RU" sz="2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179512" y="2279975"/>
            <a:ext cx="1565756" cy="944512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Федеральный бюджет</a:t>
            </a:r>
            <a:endParaRPr lang="ru-RU" sz="1400" i="1" dirty="0">
              <a:solidFill>
                <a:schemeClr val="bg2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1259632" y="3284984"/>
            <a:ext cx="2232248" cy="1270920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Бюджеты государственных внебюджетных фондов Российской Федерации</a:t>
            </a:r>
            <a:endParaRPr lang="ru-RU" sz="14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3491880" y="2275809"/>
            <a:ext cx="1674365" cy="1009175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Бюджеты субъектов Российской Федерации</a:t>
            </a:r>
            <a:endParaRPr lang="ru-RU" sz="14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5292080" y="2492896"/>
            <a:ext cx="2160240" cy="1224136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Бюджеты территориальных государственных </a:t>
            </a:r>
            <a:r>
              <a:rPr lang="ru-RU" sz="1400" i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внебюджетных фондов </a:t>
            </a:r>
            <a:endParaRPr lang="ru-RU" sz="14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7559824" y="2298849"/>
            <a:ext cx="1332656" cy="648072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Местные бюджеты</a:t>
            </a:r>
            <a:endParaRPr lang="ru-RU" sz="14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cxnSp>
        <p:nvCxnSpPr>
          <p:cNvPr id="5" name="Прямая со стрелкой 4"/>
          <p:cNvCxnSpPr>
            <a:endCxn id="6" idx="0"/>
          </p:cNvCxnSpPr>
          <p:nvPr/>
        </p:nvCxnSpPr>
        <p:spPr>
          <a:xfrm flipH="1">
            <a:off x="962390" y="1835681"/>
            <a:ext cx="3680902" cy="4442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2375756" y="1826538"/>
            <a:ext cx="2268254" cy="144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endCxn id="8" idx="0"/>
          </p:cNvCxnSpPr>
          <p:nvPr/>
        </p:nvCxnSpPr>
        <p:spPr>
          <a:xfrm flipH="1">
            <a:off x="4329063" y="1848990"/>
            <a:ext cx="314945" cy="4268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4644008" y="1826538"/>
            <a:ext cx="2304256" cy="6572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2" idx="2"/>
          </p:cNvCxnSpPr>
          <p:nvPr/>
        </p:nvCxnSpPr>
        <p:spPr>
          <a:xfrm>
            <a:off x="4716016" y="1835681"/>
            <a:ext cx="3384376" cy="440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Блок-схема: альтернативный процесс 31"/>
          <p:cNvSpPr/>
          <p:nvPr/>
        </p:nvSpPr>
        <p:spPr>
          <a:xfrm>
            <a:off x="3664128" y="4522325"/>
            <a:ext cx="1843976" cy="1270920"/>
          </a:xfrm>
          <a:prstGeom prst="flowChartAlternateProcess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Бюджет сельских поселений</a:t>
            </a:r>
            <a:endParaRPr lang="ru-RU" sz="14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3" name="Блок-схема: альтернативный процесс 32"/>
          <p:cNvSpPr/>
          <p:nvPr/>
        </p:nvSpPr>
        <p:spPr>
          <a:xfrm>
            <a:off x="6156176" y="3789040"/>
            <a:ext cx="2430270" cy="2520280"/>
          </a:xfrm>
          <a:prstGeom prst="flowChartAlternateProcess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8" name="Блок-схема: альтернативный процесс 27"/>
          <p:cNvSpPr/>
          <p:nvPr/>
        </p:nvSpPr>
        <p:spPr>
          <a:xfrm>
            <a:off x="6300192" y="4728539"/>
            <a:ext cx="2160240" cy="1364757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Бюджет Лямбирского муниципального района Республики Мордовия</a:t>
            </a:r>
            <a:endParaRPr lang="ru-RU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591120" y="3920444"/>
            <a:ext cx="17281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i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Бюджет муниципального района </a:t>
            </a:r>
          </a:p>
          <a:p>
            <a:endParaRPr lang="ru-RU" dirty="0"/>
          </a:p>
        </p:txBody>
      </p:sp>
      <p:cxnSp>
        <p:nvCxnSpPr>
          <p:cNvPr id="36" name="Прямая со стрелкой 35"/>
          <p:cNvCxnSpPr>
            <a:stCxn id="10" idx="2"/>
          </p:cNvCxnSpPr>
          <p:nvPr/>
        </p:nvCxnSpPr>
        <p:spPr>
          <a:xfrm flipH="1">
            <a:off x="8100392" y="2946921"/>
            <a:ext cx="125760" cy="8421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stCxn id="10" idx="2"/>
          </p:cNvCxnSpPr>
          <p:nvPr/>
        </p:nvCxnSpPr>
        <p:spPr>
          <a:xfrm flipH="1">
            <a:off x="4860032" y="2946921"/>
            <a:ext cx="3366120" cy="15754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альтернативный процесс 4"/>
          <p:cNvSpPr/>
          <p:nvPr/>
        </p:nvSpPr>
        <p:spPr>
          <a:xfrm>
            <a:off x="899592" y="548680"/>
            <a:ext cx="7200800" cy="596402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6"/>
          </a:lnRef>
          <a:fillRef idx="1001">
            <a:schemeClr val="lt2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Весы бюджета</a:t>
            </a:r>
            <a:endParaRPr lang="ru-RU" sz="2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441800" y="1412776"/>
            <a:ext cx="2376264" cy="1440160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Дефицит </a:t>
            </a: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бюджета 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превышение расходов бюджета над его доходами (Р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&gt;Д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endParaRPr lang="ru-RU" dirty="0"/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6068907" y="1392438"/>
            <a:ext cx="2376264" cy="1368152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Профицит </a:t>
            </a: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бюджета 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превышение доходов бюджета над его расходами 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его </a:t>
            </a: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(Р</a:t>
            </a: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˂Д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endParaRPr lang="ru-RU" dirty="0"/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3419872" y="3295148"/>
            <a:ext cx="2376264" cy="1188514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Сбалансированныйбюджет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(Р</a:t>
            </a: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=Д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endParaRPr lang="ru-RU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046906" y="3472501"/>
            <a:ext cx="118813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Доходы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4212" y="2927493"/>
            <a:ext cx="124351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Расходы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016575" y="4432349"/>
            <a:ext cx="122671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Бюджет</a:t>
            </a:r>
            <a:endParaRPr lang="ru-RU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7257039" y="2863100"/>
            <a:ext cx="118813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Доходы</a:t>
            </a:r>
            <a:endParaRPr lang="ru-RU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010008" y="3558529"/>
            <a:ext cx="122413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Расходы</a:t>
            </a:r>
            <a:endParaRPr lang="ru-RU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189447" y="4421818"/>
            <a:ext cx="119327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Бюджет</a:t>
            </a:r>
            <a:endParaRPr lang="ru-RU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161953" y="4648373"/>
            <a:ext cx="126909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Доходы</a:t>
            </a:r>
            <a:endParaRPr lang="ru-RU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932040" y="4648373"/>
            <a:ext cx="122413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Расходы</a:t>
            </a:r>
            <a:endParaRPr lang="ru-RU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063818" y="5407414"/>
            <a:ext cx="1235451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Бюджет</a:t>
            </a:r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334974" y="3392165"/>
            <a:ext cx="709820" cy="382388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7225924" y="3295147"/>
            <a:ext cx="452791" cy="4794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21" idx="3"/>
            <a:endCxn id="22" idx="1"/>
          </p:cNvCxnSpPr>
          <p:nvPr/>
        </p:nvCxnSpPr>
        <p:spPr>
          <a:xfrm>
            <a:off x="4431049" y="4864397"/>
            <a:ext cx="500991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H="1">
            <a:off x="1446857" y="3583359"/>
            <a:ext cx="243027" cy="858063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7452319" y="3558529"/>
            <a:ext cx="504057" cy="824618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4685736" y="4864397"/>
            <a:ext cx="0" cy="512203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89267" y="4878422"/>
            <a:ext cx="24392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Недостающие средства берут в долг или из накоплений</a:t>
            </a:r>
            <a:endParaRPr lang="ru-RU" sz="1400" dirty="0">
              <a:solidFill>
                <a:schemeClr val="bg2">
                  <a:lumMod val="10000"/>
                </a:schemeClr>
              </a:solidFill>
              <a:latin typeface="+mn-lt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741967" y="4884774"/>
            <a:ext cx="2088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+mn-lt"/>
              </a:rPr>
              <a:t>Излишки средств направляют в накопление</a:t>
            </a:r>
            <a:endParaRPr lang="ru-RU" sz="1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baimashkin\Desktop\scale_1200.jf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333" y="1529940"/>
            <a:ext cx="2363014" cy="177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1115616" y="548680"/>
            <a:ext cx="7200800" cy="729223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Из чего состоят доходы и расходы?</a:t>
            </a:r>
            <a:endParaRPr lang="ru-RU" sz="2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36889" y="2903053"/>
            <a:ext cx="2065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Доходы</a:t>
            </a:r>
            <a:endParaRPr lang="ru-RU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827584" y="1433955"/>
            <a:ext cx="2160240" cy="40056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Земельный налог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6630860" y="3019767"/>
            <a:ext cx="1944216" cy="566792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Безвозмездные поступления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672313" y="2040960"/>
            <a:ext cx="2320765" cy="496393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Аренда земли и имущества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6553791" y="2175641"/>
            <a:ext cx="2021285" cy="612089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Единый налог на временный доход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13" name="Блок-схема: альтернативный процесс 12"/>
          <p:cNvSpPr/>
          <p:nvPr/>
        </p:nvSpPr>
        <p:spPr>
          <a:xfrm>
            <a:off x="6516216" y="1471337"/>
            <a:ext cx="2058860" cy="44549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на имущество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14" name="Блок-схема: альтернативный процесс 13"/>
          <p:cNvSpPr/>
          <p:nvPr/>
        </p:nvSpPr>
        <p:spPr>
          <a:xfrm>
            <a:off x="672314" y="2841575"/>
            <a:ext cx="2284414" cy="453022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на доходы физических лиц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20" name="Стрелка вниз 19"/>
          <p:cNvSpPr/>
          <p:nvPr/>
        </p:nvSpPr>
        <p:spPr>
          <a:xfrm rot="16014617">
            <a:off x="3123746" y="1923295"/>
            <a:ext cx="321075" cy="642686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 rot="6040230">
            <a:off x="6138967" y="2859480"/>
            <a:ext cx="321075" cy="648072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 rot="15608100">
            <a:off x="3162499" y="2581089"/>
            <a:ext cx="321075" cy="736375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низ 29"/>
          <p:cNvSpPr/>
          <p:nvPr/>
        </p:nvSpPr>
        <p:spPr>
          <a:xfrm rot="16388772">
            <a:off x="3130363" y="1302497"/>
            <a:ext cx="321075" cy="641984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низ 30"/>
          <p:cNvSpPr/>
          <p:nvPr/>
        </p:nvSpPr>
        <p:spPr>
          <a:xfrm rot="4036877">
            <a:off x="6049889" y="1426133"/>
            <a:ext cx="321075" cy="648072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низ 31"/>
          <p:cNvSpPr/>
          <p:nvPr/>
        </p:nvSpPr>
        <p:spPr>
          <a:xfrm rot="5400000">
            <a:off x="6055872" y="2188376"/>
            <a:ext cx="321075" cy="648072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Блок-схема: альтернативный процесс 32"/>
          <p:cNvSpPr/>
          <p:nvPr/>
        </p:nvSpPr>
        <p:spPr>
          <a:xfrm>
            <a:off x="3419872" y="5384339"/>
            <a:ext cx="2160240" cy="64615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Жилищно-коммунальное хозяйство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34" name="Блок-схема: альтернативный процесс 33"/>
          <p:cNvSpPr/>
          <p:nvPr/>
        </p:nvSpPr>
        <p:spPr>
          <a:xfrm>
            <a:off x="672314" y="4941168"/>
            <a:ext cx="2315510" cy="40056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ультура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35" name="Блок-схема: альтернативный процесс 34"/>
          <p:cNvSpPr/>
          <p:nvPr/>
        </p:nvSpPr>
        <p:spPr>
          <a:xfrm>
            <a:off x="611560" y="4047539"/>
            <a:ext cx="2220993" cy="40056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Образование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36" name="Блок-схема: альтернативный процесс 35"/>
          <p:cNvSpPr/>
          <p:nvPr/>
        </p:nvSpPr>
        <p:spPr>
          <a:xfrm>
            <a:off x="6516216" y="5095457"/>
            <a:ext cx="2058860" cy="40056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Прочие расходы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37" name="Блок-схема: альтернативный процесс 36"/>
          <p:cNvSpPr/>
          <p:nvPr/>
        </p:nvSpPr>
        <p:spPr>
          <a:xfrm>
            <a:off x="6650028" y="4247823"/>
            <a:ext cx="1925048" cy="40056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Спорт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39" name="Стрелка вниз 38"/>
          <p:cNvSpPr/>
          <p:nvPr/>
        </p:nvSpPr>
        <p:spPr>
          <a:xfrm rot="5091639">
            <a:off x="3049341" y="3765172"/>
            <a:ext cx="321075" cy="792867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 descr="C:\Users\baimashkin\Desktop\fonstola.ru_360464_1680x10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496" y="3571063"/>
            <a:ext cx="2491795" cy="155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3855413" y="4721713"/>
            <a:ext cx="2142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Расходы</a:t>
            </a:r>
            <a:endParaRPr lang="ru-RU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4" name="Стрелка вниз 43"/>
          <p:cNvSpPr/>
          <p:nvPr/>
        </p:nvSpPr>
        <p:spPr>
          <a:xfrm rot="4320940">
            <a:off x="3148164" y="4721478"/>
            <a:ext cx="321075" cy="648072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трелка вниз 44"/>
          <p:cNvSpPr/>
          <p:nvPr/>
        </p:nvSpPr>
        <p:spPr>
          <a:xfrm rot="16760766">
            <a:off x="6199270" y="4022895"/>
            <a:ext cx="321075" cy="648072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Стрелка вниз 45"/>
          <p:cNvSpPr/>
          <p:nvPr/>
        </p:nvSpPr>
        <p:spPr>
          <a:xfrm rot="17139034">
            <a:off x="6138966" y="4721478"/>
            <a:ext cx="321075" cy="648072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Стрелка вниз 46"/>
          <p:cNvSpPr/>
          <p:nvPr/>
        </p:nvSpPr>
        <p:spPr>
          <a:xfrm rot="378463">
            <a:off x="4945572" y="5115347"/>
            <a:ext cx="321075" cy="359411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1077701" y="332656"/>
            <a:ext cx="7200800" cy="729223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Стадии бюджетного процесса</a:t>
            </a:r>
            <a:endParaRPr lang="ru-RU" sz="2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7" name="Куб 6"/>
          <p:cNvSpPr/>
          <p:nvPr/>
        </p:nvSpPr>
        <p:spPr>
          <a:xfrm>
            <a:off x="1909256" y="1196752"/>
            <a:ext cx="5256584" cy="936104"/>
          </a:xfrm>
          <a:prstGeom prst="cube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Составление проекта бюджета</a:t>
            </a:r>
            <a:endParaRPr lang="ru-RU" b="1" dirty="0"/>
          </a:p>
        </p:txBody>
      </p:sp>
      <p:sp>
        <p:nvSpPr>
          <p:cNvPr id="8" name="Куб 7"/>
          <p:cNvSpPr/>
          <p:nvPr/>
        </p:nvSpPr>
        <p:spPr>
          <a:xfrm>
            <a:off x="1931139" y="2132856"/>
            <a:ext cx="5256584" cy="936104"/>
          </a:xfrm>
          <a:prstGeom prst="cube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Рассмотрение и утверждение бюджета</a:t>
            </a:r>
            <a:endParaRPr lang="ru-RU" b="1" dirty="0"/>
          </a:p>
        </p:txBody>
      </p:sp>
      <p:sp>
        <p:nvSpPr>
          <p:cNvPr id="9" name="Куб 8"/>
          <p:cNvSpPr/>
          <p:nvPr/>
        </p:nvSpPr>
        <p:spPr>
          <a:xfrm>
            <a:off x="1898210" y="3068960"/>
            <a:ext cx="5256584" cy="936104"/>
          </a:xfrm>
          <a:prstGeom prst="cube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Исполнение</a:t>
            </a:r>
            <a:r>
              <a:rPr lang="ru-RU" dirty="0" smtClean="0"/>
              <a:t> </a:t>
            </a:r>
            <a:r>
              <a:rPr lang="ru-RU" b="1" dirty="0" smtClean="0"/>
              <a:t>бюджета</a:t>
            </a:r>
            <a:endParaRPr lang="ru-RU" b="1" dirty="0"/>
          </a:p>
        </p:txBody>
      </p:sp>
      <p:sp>
        <p:nvSpPr>
          <p:cNvPr id="10" name="Куб 9"/>
          <p:cNvSpPr/>
          <p:nvPr/>
        </p:nvSpPr>
        <p:spPr>
          <a:xfrm>
            <a:off x="1877880" y="3977830"/>
            <a:ext cx="5278676" cy="1080120"/>
          </a:xfrm>
          <a:prstGeom prst="cube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Составление, внешняя проверка, рассмотрение и утверждение бюджетной отчетности</a:t>
            </a:r>
            <a:endParaRPr lang="ru-RU" b="1" dirty="0"/>
          </a:p>
        </p:txBody>
      </p:sp>
      <p:sp>
        <p:nvSpPr>
          <p:cNvPr id="11" name="Куб 10"/>
          <p:cNvSpPr/>
          <p:nvPr/>
        </p:nvSpPr>
        <p:spPr>
          <a:xfrm>
            <a:off x="1877880" y="5057950"/>
            <a:ext cx="5256584" cy="936104"/>
          </a:xfrm>
          <a:prstGeom prst="cube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Муниципальный финансовый контроль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/>
          <p:cNvSpPr>
            <a:spLocks noGrp="1"/>
          </p:cNvSpPr>
          <p:nvPr>
            <p:ph idx="1"/>
          </p:nvPr>
        </p:nvSpPr>
        <p:spPr>
          <a:xfrm>
            <a:off x="467544" y="1844824"/>
            <a:ext cx="8183880" cy="4043936"/>
          </a:xfrm>
        </p:spPr>
        <p:txBody>
          <a:bodyPr>
            <a:normAutofit lnSpcReduction="10000"/>
          </a:bodyPr>
          <a:lstStyle/>
          <a:p>
            <a:pPr marL="365125" indent="-365125" algn="just">
              <a:tabLst>
                <a:tab pos="341313" algn="l"/>
                <a:tab pos="7651750" algn="l"/>
              </a:tabLst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</a:rPr>
              <a:t>Прогнозе социально-экономического развития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</a:rPr>
              <a:t>Лямбирского муниципального района</a:t>
            </a: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</a:rPr>
              <a:t>Республики Мордовия (разрабатывает Экономическое управление Администрации Лямбирского муниципального района Республики Мордовия)</a:t>
            </a:r>
          </a:p>
          <a:p>
            <a:pPr marL="0" indent="0">
              <a:buNone/>
              <a:tabLst>
                <a:tab pos="341313" algn="l"/>
                <a:tab pos="7651750" algn="l"/>
              </a:tabLst>
            </a:pPr>
            <a:endParaRPr lang="ru-RU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365125" indent="-365125" algn="just">
              <a:tabLst>
                <a:tab pos="341313" algn="l"/>
                <a:tab pos="7651750" algn="l"/>
              </a:tabLst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</a:rPr>
              <a:t>Основных направлениях бюджетной и налоговой политики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</a:rPr>
              <a:t>Лямбирского муниципального района Республики Мордовия (разрабатывает Финансовое управление Администрации Лямбирского муниципального района Республики Мордовия)</a:t>
            </a:r>
          </a:p>
          <a:p>
            <a:pPr marL="365125" indent="-365125">
              <a:tabLst>
                <a:tab pos="341313" algn="l"/>
                <a:tab pos="7651750" algn="l"/>
              </a:tabLst>
            </a:pPr>
            <a:endParaRPr lang="ru-RU" sz="18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365125" indent="-365125" algn="just">
              <a:tabLst>
                <a:tab pos="341313" algn="l"/>
                <a:tab pos="7651750" algn="l"/>
              </a:tabLst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</a:rPr>
              <a:t>Муниципальных программах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</a:rPr>
              <a:t>(проектах муниципальных программ, проектах изменений указанных программ) – разрабатывают управления и отделы Администрации Лямбирского муниципального района Республики Мордовия. </a:t>
            </a:r>
          </a:p>
          <a:p>
            <a:pPr marL="365125" indent="-365125">
              <a:tabLst>
                <a:tab pos="341313" algn="l"/>
                <a:tab pos="7651750" algn="l"/>
              </a:tabLst>
            </a:pPr>
            <a:endParaRPr lang="ru-RU" dirty="0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3904" y="548680"/>
            <a:ext cx="7215238" cy="1008112"/>
          </a:xfrm>
          <a:prstGeom prst="roundRect">
            <a:avLst/>
          </a:prstGeom>
          <a:ln w="1270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1001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i="1" dirty="0" smtClean="0">
                <a:ln>
                  <a:solidFill>
                    <a:sysClr val="windowText" lastClr="000000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Составление </a:t>
            </a:r>
            <a:r>
              <a:rPr lang="ru-RU" sz="2800" b="1" i="1" dirty="0">
                <a:ln>
                  <a:solidFill>
                    <a:sysClr val="windowText" lastClr="000000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проекта бюджета основывается на:</a:t>
            </a:r>
          </a:p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Содержимое 3"/>
          <p:cNvSpPr>
            <a:spLocks noGrp="1"/>
          </p:cNvSpPr>
          <p:nvPr>
            <p:ph idx="1"/>
          </p:nvPr>
        </p:nvSpPr>
        <p:spPr>
          <a:xfrm>
            <a:off x="467544" y="1619672"/>
            <a:ext cx="8025596" cy="4617640"/>
          </a:xfrm>
        </p:spPr>
        <p:txBody>
          <a:bodyPr>
            <a:normAutofit/>
          </a:bodyPr>
          <a:lstStyle/>
          <a:p>
            <a:pPr indent="0" algn="just">
              <a:buFontTx/>
              <a:buNone/>
            </a:pPr>
            <a:r>
              <a:rPr lang="ru-RU" sz="20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обеспечение устойчивости и сбалансированности бюджета, сохранение долговой устойчивости в условиях ухудшения экономической ситуации, связанной с распространением новой коронавирусной инфекции, и падения собственных доходов</a:t>
            </a:r>
            <a:r>
              <a:rPr lang="ru-RU" sz="20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indent="0" algn="just">
              <a:buFontTx/>
              <a:buNone/>
            </a:pPr>
            <a:r>
              <a:rPr lang="ru-RU" sz="20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концентрация финансовых ресурсов на достижении целей, показателей и результатов региональных проектов, направленных на достижение соответствующих результатов федеральных проектов</a:t>
            </a:r>
            <a:r>
              <a:rPr lang="ru-RU" sz="20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indent="0" algn="just">
              <a:buFontTx/>
              <a:buNone/>
            </a:pPr>
            <a:r>
              <a:rPr lang="ru-RU" sz="20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 повышение </a:t>
            </a:r>
            <a:r>
              <a:rPr lang="ru-RU" sz="20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эффективности использования бюджетных средств</a:t>
            </a:r>
            <a:r>
              <a:rPr lang="ru-RU" sz="20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indent="0" algn="just">
              <a:buNone/>
            </a:pPr>
            <a:r>
              <a:rPr lang="ru-RU" sz="20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 развитие </a:t>
            </a:r>
            <a:r>
              <a:rPr lang="ru-RU" sz="20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системы межбюджетных отношений</a:t>
            </a:r>
            <a:r>
              <a:rPr lang="ru-RU" sz="20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indent="0" algn="just">
              <a:buNone/>
            </a:pPr>
            <a:r>
              <a:rPr lang="ru-RU" sz="20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обеспечение прозрачности и открытости бюджетного процесса, доступности информации о муниципальных финансах Лямбирскго муниципального района.</a:t>
            </a:r>
            <a:endParaRPr lang="ru-RU" sz="2000" dirty="0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7544" y="476672"/>
            <a:ext cx="8143875" cy="1143000"/>
          </a:xfrm>
          <a:prstGeom prst="roundRect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направления бюджетной и налоговой политики на 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плановый период 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2022-2023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годов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42" name="Group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416739"/>
              </p:ext>
            </p:extLst>
          </p:nvPr>
        </p:nvGraphicFramePr>
        <p:xfrm>
          <a:off x="595859" y="1700808"/>
          <a:ext cx="7920037" cy="4244974"/>
        </p:xfrm>
        <a:graphic>
          <a:graphicData uri="http://schemas.openxmlformats.org/drawingml/2006/table">
            <a:tbl>
              <a:tblPr/>
              <a:tblGrid>
                <a:gridCol w="503237"/>
                <a:gridCol w="3241674"/>
                <a:gridCol w="2014539"/>
                <a:gridCol w="2160587"/>
              </a:tblGrid>
              <a:tr h="89613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№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Показатель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(факт)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2021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(проект)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1.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Доходы, всего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 том числе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: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Налоговые  и неналоговые доходы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661 126,4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123 915,1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537 211,3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389 930,7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126 823,7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263 107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2.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Расходы, всего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667 341,7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395 776,0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3.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Дефицит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6 215,3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5 845,3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Блок-схема: альтернативный процесс 2"/>
          <p:cNvSpPr/>
          <p:nvPr/>
        </p:nvSpPr>
        <p:spPr>
          <a:xfrm>
            <a:off x="827584" y="548680"/>
            <a:ext cx="7456589" cy="1080120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1001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ngsanaUPC" pitchFamily="18" charset="-34"/>
              </a:rPr>
              <a:t>Основные</a:t>
            </a:r>
            <a:r>
              <a:rPr lang="ru-RU" sz="2000" b="1" i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ngsanaUPC" pitchFamily="18" charset="-34"/>
              </a:rPr>
              <a:t> характеристики бюджета Лямбирского муниципального района в </a:t>
            </a:r>
            <a:r>
              <a:rPr lang="ru-RU" sz="20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ngsanaUPC" pitchFamily="18" charset="-34"/>
              </a:rPr>
              <a:t>2021 </a:t>
            </a:r>
            <a:r>
              <a:rPr lang="ru-RU" sz="2000" b="1" i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ngsanaUPC" pitchFamily="18" charset="-34"/>
              </a:rPr>
              <a:t>году (тыс.рублей)</a:t>
            </a:r>
            <a:endParaRPr lang="ru-RU" sz="20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55576" y="428625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Основные характеристики бюджета Лямбирского муниципального района за 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2017-2021 </a:t>
            </a:r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годы (млн.рублей)</a:t>
            </a:r>
          </a:p>
        </p:txBody>
      </p:sp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8380822"/>
              </p:ext>
            </p:extLst>
          </p:nvPr>
        </p:nvGraphicFramePr>
        <p:xfrm>
          <a:off x="1691680" y="1412776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428625"/>
            <a:ext cx="85324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Динамика доходов бюджета Лямбирского муниципального района за 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201</a:t>
            </a:r>
            <a:r>
              <a:rPr lang="en-US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7</a:t>
            </a: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-202</a:t>
            </a:r>
            <a:r>
              <a:rPr lang="en-US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1</a:t>
            </a: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годы (млн.рублей)</a:t>
            </a:r>
          </a:p>
        </p:txBody>
      </p:sp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4282528"/>
              </p:ext>
            </p:extLst>
          </p:nvPr>
        </p:nvGraphicFramePr>
        <p:xfrm>
          <a:off x="467544" y="1556792"/>
          <a:ext cx="8208912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6055006" y="2328349"/>
            <a:ext cx="2432134" cy="35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endParaRPr lang="ru-RU" sz="1400" kern="0" dirty="0">
              <a:solidFill>
                <a:schemeClr val="tx2"/>
              </a:solidFill>
              <a:latin typeface="+mj-lt"/>
              <a:ea typeface="+mj-ea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sz="1500" b="1" u="sng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Times New Roman" pitchFamily="18" charset="0"/>
              </a:rPr>
              <a:t>Безвозмездные поступления</a:t>
            </a:r>
          </a:p>
          <a:p>
            <a:pPr algn="ctr" eaLnBrk="0" hangingPunct="0">
              <a:defRPr/>
            </a:pPr>
            <a:r>
              <a:rPr lang="ru-RU" sz="1400" kern="0" dirty="0" smtClean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Поступления </a:t>
            </a: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в местный бюджет из республиканского бюджета Республики Мордовия межбюджетных трансфертов в виде, дотаций, субсидий, субвенций и иных межбюджетных трансфертов, а также поступления от физических лиц (кроме налоговых и неналоговых доходов)</a:t>
            </a:r>
          </a:p>
        </p:txBody>
      </p:sp>
      <p:sp>
        <p:nvSpPr>
          <p:cNvPr id="5" name="Овал 4"/>
          <p:cNvSpPr/>
          <p:nvPr/>
        </p:nvSpPr>
        <p:spPr>
          <a:xfrm>
            <a:off x="1715405" y="429493"/>
            <a:ext cx="5425157" cy="1440160"/>
          </a:xfrm>
          <a:prstGeom prst="ellipse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Доходы бюджета </a:t>
            </a: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поступающие в бюджет денежные средства</a:t>
            </a:r>
            <a:endParaRPr lang="ru-RU" sz="2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059832" y="2707070"/>
            <a:ext cx="2736304" cy="3312368"/>
          </a:xfrm>
          <a:prstGeom prst="roundRect">
            <a:avLst/>
          </a:prstGeom>
          <a:noFill/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Неналоговые </a:t>
            </a:r>
            <a:r>
              <a:rPr lang="ru-RU" sz="1500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доходы</a:t>
            </a:r>
            <a:endParaRPr lang="ru-RU" sz="14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/>
            <a:r>
              <a:rPr lang="ru-RU" sz="1400" dirty="0" smtClean="0">
                <a:solidFill>
                  <a:schemeClr val="tx2"/>
                </a:solidFill>
                <a:cs typeface="Times New Roman" pitchFamily="18" charset="0"/>
              </a:rPr>
              <a:t>Платежи</a:t>
            </a:r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, которые включают в себя</a:t>
            </a:r>
            <a:r>
              <a:rPr lang="en-US" sz="1400" dirty="0">
                <a:solidFill>
                  <a:schemeClr val="tx2"/>
                </a:solidFill>
                <a:cs typeface="Times New Roman" pitchFamily="18" charset="0"/>
              </a:rPr>
              <a:t>:</a:t>
            </a:r>
          </a:p>
          <a:p>
            <a:pPr algn="ctr">
              <a:buFontTx/>
              <a:buChar char="-"/>
            </a:pPr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  доходы от использования и продажи имущества;</a:t>
            </a:r>
          </a:p>
          <a:p>
            <a:pPr algn="ctr">
              <a:buFontTx/>
              <a:buChar char="-"/>
            </a:pPr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 плата за негативное воздействие;</a:t>
            </a:r>
          </a:p>
          <a:p>
            <a:pPr algn="ctr">
              <a:buFontTx/>
              <a:buChar char="-"/>
            </a:pPr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  платные услуги;</a:t>
            </a:r>
          </a:p>
          <a:p>
            <a:pPr algn="ctr">
              <a:buFontTx/>
              <a:buChar char="-"/>
            </a:pPr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  штрафы за нарушения законодательства;</a:t>
            </a:r>
          </a:p>
          <a:p>
            <a:pPr algn="ctr">
              <a:buFontTx/>
              <a:buChar char="-"/>
            </a:pPr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 иные неналоговые доходы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23528" y="2399176"/>
            <a:ext cx="2664296" cy="3766128"/>
          </a:xfrm>
          <a:prstGeom prst="roundRect">
            <a:avLst/>
          </a:prstGeom>
          <a:noFill/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eaLnBrk="0" hangingPunct="0">
              <a:defRPr/>
            </a:pPr>
            <a:r>
              <a:rPr lang="ru-RU" sz="1500" b="1" u="sng" kern="0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Налоговые доходы</a:t>
            </a:r>
          </a:p>
          <a:p>
            <a:pPr lvl="0" algn="ctr" eaLnBrk="0" hangingPunct="0">
              <a:defRPr/>
            </a:pPr>
            <a:r>
              <a:rPr lang="ru-RU" sz="1400" kern="0" dirty="0">
                <a:solidFill>
                  <a:srgbClr val="323232"/>
                </a:solidFill>
                <a:cs typeface="Times New Roman" pitchFamily="18" charset="0"/>
              </a:rPr>
              <a:t>Поступления от уплаты федеральных, региональных и местных налогов и сборов, предусмотренных Налоговым Кодексом Российской Федерации, законодательством Республики Мордовия и решениями Совета депутатов Лямбирского муниципального района </a:t>
            </a:r>
          </a:p>
          <a:p>
            <a:pPr algn="ctr"/>
            <a:endParaRPr lang="ru-RU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889861" y="2279467"/>
            <a:ext cx="2762424" cy="3748113"/>
          </a:xfrm>
          <a:prstGeom prst="roundRect">
            <a:avLst/>
          </a:prstGeom>
          <a:noFill/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71073" y="3501008"/>
            <a:ext cx="551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5" name="Стрелка вправо с вырезом 14"/>
          <p:cNvSpPr/>
          <p:nvPr/>
        </p:nvSpPr>
        <p:spPr>
          <a:xfrm rot="18659523">
            <a:off x="1168009" y="1536135"/>
            <a:ext cx="975333" cy="671291"/>
          </a:xfrm>
          <a:prstGeom prst="notchedRightArrow">
            <a:avLst/>
          </a:prstGeom>
          <a:ln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1001">
            <a:schemeClr val="lt2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Стрелка вправо с вырезом 22"/>
          <p:cNvSpPr/>
          <p:nvPr/>
        </p:nvSpPr>
        <p:spPr>
          <a:xfrm rot="13638020">
            <a:off x="6736997" y="1488968"/>
            <a:ext cx="841948" cy="645877"/>
          </a:xfrm>
          <a:prstGeom prst="notchedRightArrow">
            <a:avLst/>
          </a:prstGeom>
          <a:ln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1001">
            <a:schemeClr val="lt2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вправо с вырезом 23"/>
          <p:cNvSpPr/>
          <p:nvPr/>
        </p:nvSpPr>
        <p:spPr>
          <a:xfrm rot="16200000">
            <a:off x="4031591" y="1933128"/>
            <a:ext cx="742454" cy="648071"/>
          </a:xfrm>
          <a:prstGeom prst="notchedRightArrow">
            <a:avLst/>
          </a:prstGeom>
          <a:ln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1001">
            <a:schemeClr val="lt2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428625"/>
            <a:ext cx="9144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sz="2000" b="1" u="sng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Структура налоговых доходов бюджета Лямбирского муниципального района в </a:t>
            </a:r>
            <a:r>
              <a:rPr lang="ru-RU" sz="2000" b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2021 </a:t>
            </a:r>
            <a:r>
              <a:rPr lang="ru-RU" sz="2000" b="1" u="sng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году</a:t>
            </a: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029018783"/>
              </p:ext>
            </p:extLst>
          </p:nvPr>
        </p:nvGraphicFramePr>
        <p:xfrm>
          <a:off x="647564" y="1136511"/>
          <a:ext cx="8028892" cy="57214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257029102"/>
              </p:ext>
            </p:extLst>
          </p:nvPr>
        </p:nvGraphicFramePr>
        <p:xfrm>
          <a:off x="-1003" y="1152388"/>
          <a:ext cx="9001156" cy="53729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476672"/>
            <a:ext cx="9144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ru-RU" sz="2000" b="1" u="sng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Структура неналоговых доходов бюджета Лямбирского муниципального района в  </a:t>
            </a:r>
            <a:r>
              <a:rPr lang="ru-RU" sz="2000" b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2021 </a:t>
            </a:r>
            <a:r>
              <a:rPr lang="ru-RU" sz="2000" b="1" u="sng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году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555" name="Group 1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419488"/>
              </p:ext>
            </p:extLst>
          </p:nvPr>
        </p:nvGraphicFramePr>
        <p:xfrm>
          <a:off x="467544" y="831542"/>
          <a:ext cx="8280920" cy="7265395"/>
        </p:xfrm>
        <a:graphic>
          <a:graphicData uri="http://schemas.openxmlformats.org/drawingml/2006/table">
            <a:tbl>
              <a:tblPr/>
              <a:tblGrid>
                <a:gridCol w="6757504"/>
                <a:gridCol w="1523416"/>
              </a:tblGrid>
              <a:tr h="720080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Расходы бюджета Лямбирского муниципального района, тыс. рублей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2021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396535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395 776,0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72731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34 032,6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(8,6%)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14759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2 985,2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(0,75%)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28795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15 223,5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(3,85%)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42831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214,3</a:t>
                      </a: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(0,05%)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384859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280 452,2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(70,86%)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75253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38 958,6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(9,84%)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91193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19 478,5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(4,92%)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507133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305,9</a:t>
                      </a: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(0,09%)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523073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1 600,0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(0,4 %)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67005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(0,02 %)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554953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субъектов Российской Федерации и муниципальных образований 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2 455,2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(0,62%)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</a:tbl>
          </a:graphicData>
        </a:graphic>
      </p:graphicFrame>
      <p:sp>
        <p:nvSpPr>
          <p:cNvPr id="2052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ctr"/>
            <a:r>
              <a:rPr lang="ru-RU" sz="2000" b="1" u="sng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Расходная часть бюджета Лямбирского муниципального района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768808"/>
              </p:ext>
            </p:extLst>
          </p:nvPr>
        </p:nvGraphicFramePr>
        <p:xfrm>
          <a:off x="467544" y="1124744"/>
          <a:ext cx="8064896" cy="4824536"/>
        </p:xfrm>
        <a:graphic>
          <a:graphicData uri="http://schemas.openxmlformats.org/drawingml/2006/table">
            <a:tbl>
              <a:tblPr/>
              <a:tblGrid>
                <a:gridCol w="6696744"/>
                <a:gridCol w="1368152"/>
              </a:tblGrid>
              <a:tr h="4338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2021 год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62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Сельское хозяйство и рыболовство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3 626,7</a:t>
                      </a:r>
                      <a:endParaRPr kumimoji="0" 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Реализация государственных полномочий по предоставлению 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97,5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2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содействию в трудоустройстве молодого специалиста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743,0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2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916,2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42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Реализация государственных полномочий по организации проведения на территории Республики Мордовия мероприятий по отлову и содержанию безнадзорных животных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1 870,0</a:t>
                      </a:r>
                      <a:endParaRPr kumimoji="0" 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Мероприятия по реализации проектов комплексного обустройства площадок под компактную жилищную застройку в сельской местности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9512" y="116632"/>
            <a:ext cx="8784976" cy="92333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Расходы по отрасли «Сельское хозяйство и рыболовство»  Лямбирского муниципального района (тыс.рублей)</a:t>
            </a:r>
            <a:b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Доля отрасли в общих расходах в 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2021 </a:t>
            </a:r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году – 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3,85%</a:t>
            </a:r>
            <a:endParaRPr lang="ru-RU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83880" cy="119557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ru-RU" sz="20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2000" dirty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ru-RU" sz="2000" dirty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</a:rPr>
              <a:t>Расходы Дорожного фонда Лямбирского муниципального района (тыс.рублей)</a:t>
            </a:r>
            <a:br>
              <a:rPr lang="ru-RU" sz="20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Доля отрасли в общих расходах в 2021 году – 2,9 %</a:t>
            </a:r>
          </a:p>
        </p:txBody>
      </p:sp>
      <p:graphicFrame>
        <p:nvGraphicFramePr>
          <p:cNvPr id="28702" name="Group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195538"/>
              </p:ext>
            </p:extLst>
          </p:nvPr>
        </p:nvGraphicFramePr>
        <p:xfrm>
          <a:off x="611560" y="1700808"/>
          <a:ext cx="7992888" cy="3750737"/>
        </p:xfrm>
        <a:graphic>
          <a:graphicData uri="http://schemas.openxmlformats.org/drawingml/2006/table">
            <a:tbl>
              <a:tblPr/>
              <a:tblGrid>
                <a:gridCol w="4265321"/>
                <a:gridCol w="3727567"/>
              </a:tblGrid>
              <a:tr h="419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11 596,8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82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ремонт, ремонт и содержание автомобильных дорог общего пользования местного значения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4 241,8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7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соответствии с заключенными соглашениями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7 355,0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07504" y="107702"/>
            <a:ext cx="8892480" cy="923330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Расходы по отрасли "Образование" Лямбирского муниципального района (тыс.рублей)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00"/>
                </a:solidFill>
                <a:latin typeface="+mn-lt"/>
                <a:cs typeface="+mn-cs"/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Доля отрасли в общих расходах в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2021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году –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70,86%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888011871"/>
              </p:ext>
            </p:extLst>
          </p:nvPr>
        </p:nvGraphicFramePr>
        <p:xfrm>
          <a:off x="360102" y="1024398"/>
          <a:ext cx="8280920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188640"/>
            <a:ext cx="9144000" cy="1200150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latin typeface="+mn-lt"/>
                <a:cs typeface="+mn-cs"/>
              </a:rPr>
              <a:t>Расходы по отрасли "Культура" Лямбирского муниципального района (тыс.рублей) 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endParaRPr lang="ru-RU" b="1" dirty="0">
              <a:solidFill>
                <a:srgbClr val="000000"/>
              </a:solidFill>
              <a:latin typeface="+mn-lt"/>
              <a:cs typeface="+mn-cs"/>
            </a:endParaRP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Доля отрасли в общих расходах в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2021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году –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9,84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%</a:t>
            </a: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67842204"/>
              </p:ext>
            </p:extLst>
          </p:nvPr>
        </p:nvGraphicFramePr>
        <p:xfrm>
          <a:off x="1524000" y="170080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39552" y="404664"/>
            <a:ext cx="81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Расходы по отрасли "Физическая культура и спорт" Лямбирского муниципального района (тыс.рублей)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00"/>
                </a:solidFill>
                <a:latin typeface="+mn-lt"/>
                <a:cs typeface="+mn-cs"/>
              </a:rPr>
              <a:t> 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Доля отрасли в общих расходах в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2021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году -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0,09%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725639047"/>
              </p:ext>
            </p:extLst>
          </p:nvPr>
        </p:nvGraphicFramePr>
        <p:xfrm>
          <a:off x="1619672" y="1844824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6216653"/>
              </p:ext>
            </p:extLst>
          </p:nvPr>
        </p:nvGraphicFramePr>
        <p:xfrm>
          <a:off x="642938" y="2000250"/>
          <a:ext cx="7929562" cy="3516982"/>
        </p:xfrm>
        <a:graphic>
          <a:graphicData uri="http://schemas.openxmlformats.org/drawingml/2006/table">
            <a:tbl>
              <a:tblPr/>
              <a:tblGrid>
                <a:gridCol w="4507331"/>
                <a:gridCol w="3422231"/>
              </a:tblGrid>
              <a:tr h="900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 год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26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Социальная политика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19 478,5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Пенсионное обеспечение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2 673,9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Социальное обеспечение населения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8 256,7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Охрана семьи и детства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8 547,9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99592" y="476672"/>
            <a:ext cx="7704856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Расходы по отрасли «Социальная политика» Лямбирского муниципального района (тыс.рублей) </a:t>
            </a:r>
          </a:p>
          <a:p>
            <a:pPr algn="ctr">
              <a:buFontTx/>
              <a:buNone/>
            </a:pPr>
            <a:endParaRPr lang="ru-RU" sz="1050" b="1" dirty="0" smtClean="0"/>
          </a:p>
          <a:p>
            <a:pPr algn="ctr">
              <a:buFontTx/>
              <a:buNone/>
            </a:pPr>
            <a:endParaRPr lang="ru-RU" sz="1050" b="1" dirty="0"/>
          </a:p>
          <a:p>
            <a:pPr algn="ctr">
              <a:buFontTx/>
              <a:buNone/>
            </a:pP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Доля отрасли в общих расходах в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2021 </a:t>
            </a: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году –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4,92%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57188" y="1847545"/>
            <a:ext cx="2428875" cy="185737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u="sng" dirty="0" smtClean="0">
                <a:solidFill>
                  <a:schemeClr val="tx1"/>
                </a:solidFill>
              </a:rPr>
              <a:t>дотаций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представляются на безвозмездной и безвозвратной основе без установления направлений и (или) условий их использования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86125" y="2286000"/>
            <a:ext cx="2500313" cy="17145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республиканского бюджета в бюджет Лямбирского муниципального района перечисляются межбюджетные трансферты в форме: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286500" y="1857375"/>
            <a:ext cx="2571750" cy="192881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u="sng" dirty="0" smtClean="0">
                <a:solidFill>
                  <a:schemeClr val="tx1"/>
                </a:solidFill>
              </a:rPr>
              <a:t>субсидий </a:t>
            </a:r>
            <a:r>
              <a:rPr lang="ru-RU" sz="1200" dirty="0">
                <a:solidFill>
                  <a:schemeClr val="tx1"/>
                </a:solidFill>
              </a:rPr>
              <a:t>– </a:t>
            </a:r>
          </a:p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предоставляются бюджетам муниципальных образований в целях софинансирования расходных обязательств, возникающих при выполнении полномочий органов местного самоуправления по  вопросам местного значения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8625" y="3857624"/>
            <a:ext cx="2500312" cy="242887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u="sng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pPr algn="ctr">
              <a:defRPr/>
            </a:pPr>
            <a:r>
              <a:rPr lang="ru-RU" u="sng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субвенций</a:t>
            </a:r>
            <a:r>
              <a:rPr lang="ru-RU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–</a:t>
            </a:r>
          </a:p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бюджетные средства, предоставленные бюджету другого уровня бюджетной системы Российской Федерации на безвозмездных и безвозвратных основах на осуществление определенных целевых расходов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215063" y="4214813"/>
            <a:ext cx="2500312" cy="9286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u="sng" dirty="0">
                <a:solidFill>
                  <a:schemeClr val="tx1"/>
                </a:solidFill>
              </a:rPr>
              <a:t>иных межбюджетных трансфертов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55576" y="486367"/>
            <a:ext cx="7786687" cy="1214438"/>
          </a:xfrm>
          <a:prstGeom prst="roundRect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u="sng" dirty="0">
                <a:solidFill>
                  <a:schemeClr val="bg2">
                    <a:lumMod val="10000"/>
                  </a:schemeClr>
                </a:solidFill>
              </a:rPr>
              <a:t>Межбюджетные трансферты </a:t>
            </a:r>
            <a:r>
              <a:rPr lang="ru-RU" i="1" dirty="0">
                <a:solidFill>
                  <a:schemeClr val="bg2">
                    <a:lumMod val="10000"/>
                  </a:schemeClr>
                </a:solidFill>
              </a:rPr>
              <a:t>– средства, предоставляемые одним бюджетом бюджетной системы Российской Федерации другому бюджету бюджетной системы Российской Федерации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810163" y="2773610"/>
            <a:ext cx="428625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10800000">
            <a:off x="2821781" y="2821781"/>
            <a:ext cx="428625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10800000" flipV="1">
            <a:off x="2928938" y="3929063"/>
            <a:ext cx="428625" cy="2857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5715000" y="3929063"/>
            <a:ext cx="500063" cy="2857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785813" y="285750"/>
            <a:ext cx="7358062" cy="1214438"/>
          </a:xfrm>
        </p:spPr>
        <p:txBody>
          <a:bodyPr/>
          <a:lstStyle/>
          <a:p>
            <a:pPr algn="ctr"/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</a:rPr>
              <a:t>Межбюджетные трансферты из республиканского бюджета Республики Мордовия бюджету Лямбирского муниципального района</a:t>
            </a: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42072051"/>
              </p:ext>
            </p:extLst>
          </p:nvPr>
        </p:nvGraphicFramePr>
        <p:xfrm>
          <a:off x="467544" y="1700808"/>
          <a:ext cx="4032448" cy="383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030034421"/>
              </p:ext>
            </p:extLst>
          </p:nvPr>
        </p:nvGraphicFramePr>
        <p:xfrm>
          <a:off x="4644008" y="1700808"/>
          <a:ext cx="4032448" cy="383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364088" y="591147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+mn-lt"/>
              </a:rPr>
              <a:t>263,1 млн.руб.</a:t>
            </a:r>
            <a:endParaRPr lang="ru-RU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590685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+mn-lt"/>
              </a:rPr>
              <a:t>537,2 млн.руб.</a:t>
            </a:r>
            <a:endParaRPr lang="ru-RU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63688" y="116632"/>
            <a:ext cx="5737250" cy="765845"/>
          </a:xfrm>
          <a:prstGeom prst="roundRect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1001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chemeClr val="bg2">
                    <a:lumMod val="10000"/>
                  </a:schemeClr>
                </a:solidFill>
              </a:rPr>
              <a:t>Программный бюджет</a:t>
            </a:r>
          </a:p>
          <a:p>
            <a:pPr algn="ctr">
              <a:defRPr/>
            </a:pP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0723" name="Прямоугольник 3"/>
          <p:cNvSpPr>
            <a:spLocks noChangeArrowheads="1"/>
          </p:cNvSpPr>
          <p:nvPr/>
        </p:nvSpPr>
        <p:spPr bwMode="auto">
          <a:xfrm>
            <a:off x="642938" y="1714500"/>
            <a:ext cx="68580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 sz="1400" b="1" dirty="0"/>
          </a:p>
          <a:p>
            <a:pPr algn="ctr"/>
            <a:endParaRPr lang="ru-RU" sz="1200" dirty="0">
              <a:solidFill>
                <a:srgbClr val="0000CC"/>
              </a:solidFill>
            </a:endParaRPr>
          </a:p>
          <a:p>
            <a:pPr algn="ctr"/>
            <a:endParaRPr lang="ru-RU" sz="2400" dirty="0">
              <a:solidFill>
                <a:srgbClr val="0000CC"/>
              </a:solidFill>
            </a:endParaRPr>
          </a:p>
          <a:p>
            <a:pPr algn="ctr"/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0724" name="Прямоугольник 4"/>
          <p:cNvSpPr>
            <a:spLocks noChangeArrowheads="1"/>
          </p:cNvSpPr>
          <p:nvPr/>
        </p:nvSpPr>
        <p:spPr bwMode="auto">
          <a:xfrm>
            <a:off x="395536" y="1052736"/>
            <a:ext cx="8316416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dirty="0"/>
              <a:t>Бюджет Лямбирского муниципального района является </a:t>
            </a:r>
            <a:r>
              <a:rPr lang="ru-RU" b="1" dirty="0"/>
              <a:t>программным</a:t>
            </a:r>
            <a:r>
              <a:rPr lang="ru-RU" dirty="0"/>
              <a:t>. Каждая из программ имеет свои цели и задачи, комплекс мероприятий и </a:t>
            </a:r>
            <a:r>
              <a:rPr lang="ru-RU" b="1" dirty="0"/>
              <a:t>показатели результативности </a:t>
            </a:r>
            <a:r>
              <a:rPr lang="ru-RU" dirty="0"/>
              <a:t>(индикаторы). Программный бюджет позволяет оценить, насколько эффективно используются бюджетные средства. </a:t>
            </a:r>
            <a:br>
              <a:rPr lang="ru-RU" dirty="0"/>
            </a:br>
            <a:r>
              <a:rPr lang="ru-RU" b="1" dirty="0"/>
              <a:t>«Бюджет для граждан» </a:t>
            </a:r>
            <a:r>
              <a:rPr lang="ru-RU" dirty="0"/>
              <a:t>рассказывает о наиболее социально значимых муниципальных программах, а также о тех результатах, которые должны быть достигнуты в </a:t>
            </a:r>
            <a:r>
              <a:rPr lang="ru-RU" dirty="0" smtClean="0"/>
              <a:t>2021 </a:t>
            </a:r>
            <a:r>
              <a:rPr lang="ru-RU" dirty="0"/>
              <a:t>году. </a:t>
            </a:r>
            <a:br>
              <a:rPr lang="ru-RU" dirty="0"/>
            </a:br>
            <a:r>
              <a:rPr lang="ru-RU" dirty="0"/>
              <a:t>Подробная информация обо всех принятых муниципальных программах, их целях, мероприятиях, финансировании содержится на сайте Администрации Лямбирского муниципального района в разделе «Муниципальные программы»</a:t>
            </a:r>
            <a:r>
              <a:rPr lang="en-US" dirty="0" smtClean="0"/>
              <a:t>:</a:t>
            </a:r>
            <a:r>
              <a:rPr lang="en-US" i="1" dirty="0"/>
              <a:t/>
            </a:r>
            <a:br>
              <a:rPr lang="en-US" i="1" dirty="0"/>
            </a:br>
            <a:r>
              <a:rPr lang="en-US" b="1" i="1" dirty="0"/>
              <a:t> http://lyambir.e-mordovia.ru/content/view/5446 </a:t>
            </a:r>
            <a:endParaRPr lang="ru-RU" b="1" i="1" dirty="0"/>
          </a:p>
        </p:txBody>
      </p:sp>
      <p:sp>
        <p:nvSpPr>
          <p:cNvPr id="30725" name="Прямоугольник 6"/>
          <p:cNvSpPr>
            <a:spLocks noChangeArrowheads="1"/>
          </p:cNvSpPr>
          <p:nvPr/>
        </p:nvSpPr>
        <p:spPr bwMode="auto">
          <a:xfrm>
            <a:off x="3203848" y="4653136"/>
            <a:ext cx="60007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/>
              <a:t>Важно! </a:t>
            </a:r>
            <a:r>
              <a:rPr lang="ru-RU" dirty="0"/>
              <a:t>Ежегодно проводится мониторинг эффективности реализации муниципальных программ, а значит, эффективности расходов бюджетных средств. Мониторинг размещен на </a:t>
            </a:r>
            <a:endParaRPr lang="ru-RU" dirty="0" smtClean="0"/>
          </a:p>
          <a:p>
            <a:r>
              <a:rPr lang="ru-RU" dirty="0" smtClean="0"/>
              <a:t>сайте </a:t>
            </a:r>
            <a:r>
              <a:rPr lang="ru-RU" dirty="0"/>
              <a:t>Администрации Лямбирского муниципального района в разделе «Муниципальные программы».</a:t>
            </a:r>
          </a:p>
        </p:txBody>
      </p:sp>
      <p:pic>
        <p:nvPicPr>
          <p:cNvPr id="2050" name="Picture 2" descr="C:\Users\baimashkin\Desktop\scale_1200.jf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89" y="4742191"/>
            <a:ext cx="2664296" cy="157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386862"/>
              </p:ext>
            </p:extLst>
          </p:nvPr>
        </p:nvGraphicFramePr>
        <p:xfrm>
          <a:off x="251520" y="1340768"/>
          <a:ext cx="8495928" cy="7560840"/>
        </p:xfrm>
        <a:graphic>
          <a:graphicData uri="http://schemas.openxmlformats.org/drawingml/2006/table">
            <a:tbl>
              <a:tblPr/>
              <a:tblGrid>
                <a:gridCol w="5689646"/>
                <a:gridCol w="2806282"/>
              </a:tblGrid>
              <a:tr h="650719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Наименование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Сумма </a:t>
                      </a:r>
                      <a:r>
                        <a:rPr lang="ru-RU" sz="1400" b="1" spc="0" dirty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(тыс. руб</a:t>
                      </a: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.)</a:t>
                      </a:r>
                    </a:p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3736"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ВСЕГО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395776</a:t>
                      </a:r>
                      <a:endParaRPr lang="ru-RU" sz="1400" b="1" dirty="0">
                        <a:latin typeface="+mn-lt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Муниципальная программа Лямбирского муниципального района "Развитие муниципальной службы в Лямбирском муниципальном районе на 2015 - 2021 годы"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u="none" dirty="0" smtClean="0"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̅</a:t>
                      </a:r>
                      <a:endParaRPr lang="ru-RU" sz="1400" b="1" u="none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Муниципальная программа "Развитие жилищного строительства в Лямбирском муниципальном районе Республики Мордовия на 2017-2021 годы"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3219,4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Муниципальная программа "Развитие образования в Лямбирском муниципальном районе на 2016-2021 годы"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269796,5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Муниципальная  программа "Развитие сферы культуры  и туризма Лямбирского муниципального района  на 2016-2021 годы"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64137,3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Муниципальная программа "Развитие физической культуры и спорта в  Лямбирском муниципальном районе на 2016-2021 годы"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305,9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Муниципальная программа «Развития сельского хозяйства и регулирования рынков сельскохозяйственной продукции, сырья и продовольствия в Лямбирском муниципальном районе на 2013-2025 годы»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1756,7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Муниципальная программа Лямбирского муниципального района Республики Мордовия "Энергосбережение и повышение энергетической эффективности на территории Лямбирского муниципального района" на 2016-2021 годы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̅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Муниципальная программа "Развитие автомобильных дорог в Лямбирском муниципальном  районе Республики Мордовия на 2016-2021 годы"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11596,8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Муниципальная программа Повышения эффективности управления муниципальными финансами в Лямбирском муниципальном районе Республики Мордовия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7183,1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Муниципальная программа Лямбирского муниципального района "Формирование информационного общества в период до 2021 года"</a:t>
                      </a:r>
                      <a:endParaRPr lang="ru-RU" sz="1400" b="1" dirty="0"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30,0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542" marR="4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17124" y="404664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Муниципальные программы Лямбирского муниципального района</a:t>
            </a:r>
            <a:endParaRPr lang="ru-RU" sz="2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89" name="Group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603269"/>
              </p:ext>
            </p:extLst>
          </p:nvPr>
        </p:nvGraphicFramePr>
        <p:xfrm>
          <a:off x="323528" y="332656"/>
          <a:ext cx="8568952" cy="3843205"/>
        </p:xfrm>
        <a:graphic>
          <a:graphicData uri="http://schemas.openxmlformats.org/drawingml/2006/table">
            <a:tbl>
              <a:tblPr/>
              <a:tblGrid>
                <a:gridCol w="7103504"/>
                <a:gridCol w="1465448"/>
              </a:tblGrid>
              <a:tr h="6480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"Гармонизация межнациональных и межконфессиональных отношений в Лямбирском муниципальном районе Республики Мордовия" на 2015-2025 годы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4618" marR="461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Arial" charset="0"/>
                          <a:cs typeface="Times New Roman"/>
                        </a:rPr>
                        <a:t>̅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4618" marR="461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618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8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"Развитие  и поддержка субъектов малого и среднего предпринимательства в Лямбирском муниципальном районе 2016-2021 годы"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4618" marR="461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Arial" charset="0"/>
                          <a:cs typeface="Times New Roman"/>
                        </a:rPr>
                        <a:t>̅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4618" marR="461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6609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"Развитие Единой дежурно - диспетчерской службы Лямбирского муниципального района на 2016-2021 годы"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4618" marR="461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1339,3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4618" marR="461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6843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"Управление муниципальным имуществом и земельными ресурсами в Лямбирском муниципальном районе Республики Мордовия на 2017-2021 годы"</a:t>
                      </a:r>
                    </a:p>
                  </a:txBody>
                  <a:tcPr marL="4618" marR="461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Arial" charset="0"/>
                          <a:cs typeface="Times New Roman"/>
                        </a:rPr>
                        <a:t>̅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4618" marR="461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270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"Обеспечение общественного порядка и противодействие преступности в Лямбирском муниципальном районе на 2017-2021 годы"</a:t>
                      </a:r>
                    </a:p>
                  </a:txBody>
                  <a:tcPr marL="4618" marR="461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756,9</a:t>
                      </a:r>
                    </a:p>
                  </a:txBody>
                  <a:tcPr marL="4618" marR="461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«Комплексное развитие сельских территорий»</a:t>
                      </a:r>
                    </a:p>
                  </a:txBody>
                  <a:tcPr marL="4618" marR="461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4618" marR="461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Содержимое 2"/>
          <p:cNvSpPr>
            <a:spLocks noGrp="1"/>
          </p:cNvSpPr>
          <p:nvPr>
            <p:ph idx="1"/>
          </p:nvPr>
        </p:nvSpPr>
        <p:spPr>
          <a:xfrm>
            <a:off x="467544" y="1052736"/>
            <a:ext cx="8258175" cy="5114925"/>
          </a:xfrm>
        </p:spPr>
        <p:txBody>
          <a:bodyPr/>
          <a:lstStyle/>
          <a:p>
            <a:pPr marL="0" indent="0">
              <a:buClr>
                <a:schemeClr val="bg2">
                  <a:lumMod val="10000"/>
                </a:schemeClr>
              </a:buClr>
              <a:buNone/>
            </a:pPr>
            <a:r>
              <a:rPr lang="ru-RU" sz="2400" b="1" i="1" dirty="0" smtClean="0">
                <a:solidFill>
                  <a:schemeClr val="accent2"/>
                </a:solidFill>
              </a:rPr>
              <a:t>Адрес местонахождения</a:t>
            </a:r>
            <a:r>
              <a:rPr lang="en-US" sz="2400" b="1" i="1" dirty="0" smtClean="0">
                <a:solidFill>
                  <a:schemeClr val="accent2"/>
                </a:solidFill>
              </a:rPr>
              <a:t>: </a:t>
            </a:r>
            <a:endParaRPr lang="ru-RU" sz="2400" b="1" i="1" dirty="0" smtClean="0">
              <a:solidFill>
                <a:schemeClr val="accent2"/>
              </a:solidFill>
            </a:endParaRPr>
          </a:p>
          <a:p>
            <a:pPr>
              <a:buFontTx/>
              <a:buNone/>
            </a:pPr>
            <a:r>
              <a:rPr lang="ru-RU" sz="1800" b="1" dirty="0" smtClean="0"/>
              <a:t>      </a:t>
            </a:r>
            <a:r>
              <a:rPr lang="ru-RU" sz="1800" i="1" dirty="0" smtClean="0"/>
              <a:t>Финансовое управление Администрации Лямбирского муниципального района </a:t>
            </a:r>
            <a:r>
              <a:rPr lang="en-US" sz="1800" i="1" dirty="0" smtClean="0"/>
              <a:t>: </a:t>
            </a:r>
            <a:r>
              <a:rPr lang="ru-RU" sz="1800" i="1" dirty="0" smtClean="0"/>
              <a:t>с. Лямбирь ул.Ленина , д.11</a:t>
            </a:r>
          </a:p>
          <a:p>
            <a:pPr>
              <a:buFontTx/>
              <a:buNone/>
            </a:pPr>
            <a:endParaRPr lang="ru-RU" sz="1800" dirty="0" smtClean="0"/>
          </a:p>
          <a:p>
            <a:pPr marL="0" indent="0">
              <a:buClr>
                <a:schemeClr val="bg2">
                  <a:lumMod val="10000"/>
                </a:schemeClr>
              </a:buClr>
              <a:buNone/>
            </a:pPr>
            <a:r>
              <a:rPr lang="ru-RU" sz="2400" b="1" i="1" dirty="0" smtClean="0">
                <a:solidFill>
                  <a:schemeClr val="accent2"/>
                </a:solidFill>
              </a:rPr>
              <a:t>Контактный телефон</a:t>
            </a:r>
            <a:r>
              <a:rPr lang="en-US" sz="2400" b="1" i="1" dirty="0" smtClean="0">
                <a:solidFill>
                  <a:schemeClr val="accent2"/>
                </a:solidFill>
              </a:rPr>
              <a:t>:</a:t>
            </a:r>
            <a:r>
              <a:rPr lang="ru-RU" sz="2400" b="1" i="1" dirty="0" smtClean="0">
                <a:solidFill>
                  <a:schemeClr val="accent2"/>
                </a:solidFill>
              </a:rPr>
              <a:t> </a:t>
            </a:r>
          </a:p>
          <a:p>
            <a:pPr marL="536575" indent="0">
              <a:buNone/>
            </a:pPr>
            <a:r>
              <a:rPr lang="ru-RU" sz="1800" b="1" dirty="0" smtClean="0"/>
              <a:t>8 (83441) 2-90-96 </a:t>
            </a:r>
            <a:r>
              <a:rPr lang="ru-RU" sz="1800" i="1" dirty="0" smtClean="0"/>
              <a:t>– Первый заместитель Главы Лямбирского муниципального района - начальник Финансового   управления</a:t>
            </a:r>
          </a:p>
          <a:p>
            <a:pPr>
              <a:buFontTx/>
              <a:buNone/>
            </a:pPr>
            <a:endParaRPr lang="ru-RU" sz="1800" i="1" dirty="0" smtClean="0"/>
          </a:p>
          <a:p>
            <a:pPr>
              <a:buFontTx/>
              <a:buNone/>
            </a:pPr>
            <a:r>
              <a:rPr lang="ru-RU" sz="1800" dirty="0" smtClean="0"/>
              <a:t>       </a:t>
            </a:r>
            <a:r>
              <a:rPr lang="ru-RU" sz="1800" b="1" dirty="0" smtClean="0"/>
              <a:t>8 (83441) 2-36-72 </a:t>
            </a:r>
            <a:r>
              <a:rPr lang="ru-RU" sz="1800" dirty="0" smtClean="0"/>
              <a:t>–</a:t>
            </a:r>
            <a:r>
              <a:rPr lang="ru-RU" sz="1800" i="1" dirty="0" smtClean="0"/>
              <a:t> Бухгалтерия Финансового управления</a:t>
            </a:r>
          </a:p>
          <a:p>
            <a:endParaRPr lang="ru-RU" sz="1800" dirty="0" smtClean="0"/>
          </a:p>
          <a:p>
            <a:pPr marL="0" indent="0">
              <a:buClr>
                <a:schemeClr val="bg2">
                  <a:lumMod val="10000"/>
                </a:schemeClr>
              </a:buClr>
              <a:buNone/>
            </a:pPr>
            <a:r>
              <a:rPr lang="ru-RU" sz="2400" b="1" i="1" dirty="0" smtClean="0">
                <a:solidFill>
                  <a:schemeClr val="accent2"/>
                </a:solidFill>
              </a:rPr>
              <a:t>Факс</a:t>
            </a:r>
            <a:r>
              <a:rPr lang="en-US" sz="2400" b="1" i="1" dirty="0" smtClean="0">
                <a:solidFill>
                  <a:schemeClr val="accent2"/>
                </a:solidFill>
              </a:rPr>
              <a:t>: </a:t>
            </a:r>
            <a:r>
              <a:rPr lang="en-US" sz="1800" b="1" dirty="0" smtClean="0"/>
              <a:t>8 (83441) 2-90-17</a:t>
            </a:r>
            <a:endParaRPr lang="ru-RU" sz="1800" b="1" dirty="0" smtClean="0"/>
          </a:p>
          <a:p>
            <a:endParaRPr lang="en-US" sz="2400" b="1" i="1" dirty="0" smtClean="0">
              <a:solidFill>
                <a:srgbClr val="CC0066"/>
              </a:solidFill>
            </a:endParaRPr>
          </a:p>
          <a:p>
            <a:pPr marL="0" indent="0">
              <a:buNone/>
            </a:pPr>
            <a:r>
              <a:rPr lang="ru-RU" sz="2400" b="1" i="1" dirty="0" smtClean="0">
                <a:solidFill>
                  <a:schemeClr val="accent2"/>
                </a:solidFill>
              </a:rPr>
              <a:t>Адрес электронной почты</a:t>
            </a:r>
            <a:r>
              <a:rPr lang="en-US" sz="1800" dirty="0" smtClean="0"/>
              <a:t>: </a:t>
            </a:r>
            <a:r>
              <a:rPr lang="en-US" sz="1800" b="1" dirty="0" smtClean="0"/>
              <a:t>finuprlmbrm@mail.ru</a:t>
            </a:r>
            <a:endParaRPr lang="ru-RU" sz="1800" b="1" dirty="0" smtClean="0"/>
          </a:p>
          <a:p>
            <a:pPr>
              <a:buFontTx/>
              <a:buNone/>
            </a:pPr>
            <a:r>
              <a:rPr lang="ru-RU" sz="1400" dirty="0" smtClean="0"/>
              <a:t>                                                    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59632" y="4766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Контактная информация</a:t>
            </a:r>
            <a:endParaRPr lang="ru-RU" sz="2800" b="1" u="sng" dirty="0">
              <a:solidFill>
                <a:schemeClr val="bg2">
                  <a:lumMod val="1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11315</TotalTime>
  <Words>2115</Words>
  <Application>Microsoft Office PowerPoint</Application>
  <PresentationFormat>Экран (4:3)</PresentationFormat>
  <Paragraphs>362</Paragraphs>
  <Slides>31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Аспект</vt:lpstr>
      <vt:lpstr>БЮДЖЕТ ДЛЯ ГРАЖДАН</vt:lpstr>
      <vt:lpstr>Презентация PowerPoint</vt:lpstr>
      <vt:lpstr>Презентация PowerPoint</vt:lpstr>
      <vt:lpstr>33732 чел. Численность населения (среднегодовая)</vt:lpstr>
      <vt:lpstr>Лямбирский муниципальный район в составе Республики Мордовия  ( итоги 2020 года 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Расходная часть бюджета Лямбирского муниципального района </vt:lpstr>
      <vt:lpstr>Презентация PowerPoint</vt:lpstr>
      <vt:lpstr>   Расходы Дорожного фонда Лямбирского муниципального района (тыс.рублей)  Доля отрасли в общих расходах в 2021 году – 2,9 %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Межбюджетные трансферты из республиканского бюджета Республики Мордовия бюджету Лямбирского муниципального района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Dnsoft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Баймашкин Реан Юнирович</dc:creator>
  <cp:lastModifiedBy>Ильвера Р. Кудрякова</cp:lastModifiedBy>
  <cp:revision>626</cp:revision>
  <cp:lastPrinted>2021-03-11T08:22:34Z</cp:lastPrinted>
  <dcterms:created xsi:type="dcterms:W3CDTF">2015-11-30T09:01:05Z</dcterms:created>
  <dcterms:modified xsi:type="dcterms:W3CDTF">2021-04-05T12:21:15Z</dcterms:modified>
</cp:coreProperties>
</file>