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charts/chart7.xml" ContentType="application/vnd.openxmlformats-officedocument.drawingml.chart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notesMasterIdLst>
    <p:notesMasterId r:id="rId33"/>
  </p:notesMasterIdLst>
  <p:sldIdLst>
    <p:sldId id="256" r:id="rId2"/>
    <p:sldId id="258" r:id="rId3"/>
    <p:sldId id="262" r:id="rId4"/>
    <p:sldId id="304" r:id="rId5"/>
    <p:sldId id="305" r:id="rId6"/>
    <p:sldId id="264" r:id="rId7"/>
    <p:sldId id="272" r:id="rId8"/>
    <p:sldId id="263" r:id="rId9"/>
    <p:sldId id="268" r:id="rId10"/>
    <p:sldId id="267" r:id="rId11"/>
    <p:sldId id="310" r:id="rId12"/>
    <p:sldId id="306" r:id="rId13"/>
    <p:sldId id="284" r:id="rId14"/>
    <p:sldId id="318" r:id="rId15"/>
    <p:sldId id="317" r:id="rId16"/>
    <p:sldId id="271" r:id="rId17"/>
    <p:sldId id="316" r:id="rId18"/>
    <p:sldId id="322" r:id="rId19"/>
    <p:sldId id="314" r:id="rId20"/>
    <p:sldId id="315" r:id="rId21"/>
    <p:sldId id="287" r:id="rId22"/>
    <p:sldId id="319" r:id="rId23"/>
    <p:sldId id="320" r:id="rId24"/>
    <p:sldId id="321" r:id="rId25"/>
    <p:sldId id="280" r:id="rId26"/>
    <p:sldId id="307" r:id="rId27"/>
    <p:sldId id="296" r:id="rId28"/>
    <p:sldId id="308" r:id="rId29"/>
    <p:sldId id="311" r:id="rId30"/>
    <p:sldId id="312" r:id="rId31"/>
    <p:sldId id="309" r:id="rId32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0000CC"/>
    <a:srgbClr val="660033"/>
    <a:srgbClr val="FF9999"/>
    <a:srgbClr val="33CCFF"/>
    <a:srgbClr val="FFCC00"/>
    <a:srgbClr val="FFCC66"/>
    <a:srgbClr val="921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89" autoAdjust="0"/>
    <p:restoredTop sz="94438" autoAdjust="0"/>
  </p:normalViewPr>
  <p:slideViewPr>
    <p:cSldViewPr>
      <p:cViewPr>
        <p:scale>
          <a:sx n="100" d="100"/>
          <a:sy n="100" d="100"/>
        </p:scale>
        <p:origin x="-2124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file:///C:\Users\baimashkin\Desktop\&#1041;&#1102;&#1076;&#1078;&#1077;&#1090;%20&#1076;&#1083;&#1103;%20&#1075;&#1088;&#1072;&#1078;&#1076;&#1072;&#1085;(&#1060;&#1054;&#1056;&#1052;&#1067;)%202019\&#1057;&#1090;&#1088;&#1091;&#1082;&#1090;&#1091;&#1088;&#1072;%20&#1085;&#1077;&#1085;&#1072;&#1083;&#1086;&#1075;&#1086;&#1074;&#1099;&#1093;%20&#1076;&#1086;&#1093;&#1086;&#1076;&#1086;&#1074;%20&#1073;&#1102;&#1076;&#1078;&#1077;&#1090;&#1072;%20&#1051;&#1103;&#1084;&#1073;&#1080;&#1088;&#1089;&#1082;&#1086;&#1075;&#1086;%20&#1084;&#1091;&#1085;&#1080;&#1094;&#1080;&#1087;&#1072;&#1083;&#1100;&#1085;&#1086;&#1075;&#1086;%20&#1088;&#1072;&#1081;&#1086;&#1085;&#1072;.xlsx" TargetMode="External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6811023622045"/>
          <c:y val="4.0796998031496064E-2"/>
          <c:w val="0.65543585958005246"/>
          <c:h val="0.835848671259842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50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166666666666666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6666830708661418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9166666666666743E-2"/>
                  <c:y val="-3.1250000000000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441.1</c:v>
                </c:pt>
                <c:pt idx="1">
                  <c:v>481.3</c:v>
                </c:pt>
                <c:pt idx="2">
                  <c:v>531</c:v>
                </c:pt>
                <c:pt idx="3">
                  <c:v>661.1</c:v>
                </c:pt>
                <c:pt idx="4">
                  <c:v>399.9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125E-2"/>
                  <c:y val="3.124753937007874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83333333333337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166666666666667E-2"/>
                  <c:y val="-3.125000000000057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7083169291338582E-2"/>
                  <c:y val="1.87499999999999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5000000000000001E-2"/>
                  <c:y val="3.124999999999942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429.9</c:v>
                </c:pt>
                <c:pt idx="1">
                  <c:v>484.4</c:v>
                </c:pt>
                <c:pt idx="2">
                  <c:v>526.29999999999995</c:v>
                </c:pt>
                <c:pt idx="3">
                  <c:v>667.3</c:v>
                </c:pt>
                <c:pt idx="4">
                  <c:v>405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9100416"/>
        <c:axId val="72581696"/>
      </c:barChart>
      <c:catAx>
        <c:axId val="79100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2581696"/>
        <c:crosses val="autoZero"/>
        <c:auto val="1"/>
        <c:lblAlgn val="ctr"/>
        <c:lblOffset val="100"/>
        <c:noMultiLvlLbl val="0"/>
      </c:catAx>
      <c:valAx>
        <c:axId val="725816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9100416"/>
        <c:crosses val="autoZero"/>
        <c:crossBetween val="between"/>
      </c:valAx>
      <c:spPr>
        <a:noFill/>
        <a:ln w="2541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1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6243110236220473E-2"/>
          <c:y val="3.1421998031496062E-2"/>
          <c:w val="0.74276286552956106"/>
          <c:h val="0.77844032655375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237679244216529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0829693386894634E-2"/>
                  <c:y val="6.08169973451225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0941981105414374E-3"/>
                  <c:y val="9.122549601768385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12.8</c:v>
                </c:pt>
                <c:pt idx="1">
                  <c:v>10.1</c:v>
                </c:pt>
                <c:pt idx="2">
                  <c:v>19.3</c:v>
                </c:pt>
                <c:pt idx="3">
                  <c:v>17.2</c:v>
                </c:pt>
                <c:pt idx="4">
                  <c:v>19.3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-9.2825943316239713E-3"/>
                  <c:y val="-3.04108930425355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237679244216529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829693386894634E-2"/>
                  <c:y val="3.0408498672560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91.8</c:v>
                </c:pt>
                <c:pt idx="1">
                  <c:v>93.4</c:v>
                </c:pt>
                <c:pt idx="2">
                  <c:v>101.7</c:v>
                </c:pt>
                <c:pt idx="3">
                  <c:v>106.7</c:v>
                </c:pt>
                <c:pt idx="4">
                  <c:v>105.8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dLbl>
              <c:idx val="4"/>
              <c:layout>
                <c:manualLayout>
                  <c:x val="-1.5470990552706619E-3"/>
                  <c:y val="-1.82450992035368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336.5</c:v>
                </c:pt>
                <c:pt idx="1">
                  <c:v>377.8</c:v>
                </c:pt>
                <c:pt idx="2">
                  <c:v>410</c:v>
                </c:pt>
                <c:pt idx="3">
                  <c:v>537.20000000000005</c:v>
                </c:pt>
                <c:pt idx="4">
                  <c:v>274.8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7685888"/>
        <c:axId val="70105856"/>
      </c:barChart>
      <c:catAx>
        <c:axId val="67685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70105856"/>
        <c:crosses val="autoZero"/>
        <c:auto val="1"/>
        <c:lblAlgn val="ctr"/>
        <c:lblOffset val="100"/>
        <c:noMultiLvlLbl val="0"/>
      </c:catAx>
      <c:valAx>
        <c:axId val="701058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76858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68995745112141"/>
          <c:y val="0.24129095809277892"/>
          <c:w val="0.14931004254887859"/>
          <c:h val="0.43976916368134317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799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1916739118691198E-2"/>
          <c:y val="5.7460877362832702E-2"/>
          <c:w val="0.839402655566303"/>
          <c:h val="0.8195696509911597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9"/>
          <c:dLbls>
            <c:dLbl>
              <c:idx val="0"/>
              <c:layout>
                <c:manualLayout>
                  <c:x val="-0.177684875328084"/>
                  <c:y val="-0.3227182578740157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</a:t>
                    </a:r>
                    <a:r>
                      <a:rPr lang="ru-RU" dirty="0" smtClean="0"/>
                      <a:t>лиц 67,5%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869430409872908E-2"/>
                  <c:y val="0.22676210579776845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Единый сельскохозяйственный налог </a:t>
                    </a:r>
                    <a:r>
                      <a:rPr lang="ru-RU" dirty="0" smtClean="0"/>
                      <a:t>0,6%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3544784524451412E-2"/>
                  <c:y val="8.458385576205795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9,1</a:t>
                    </a:r>
                    <a:r>
                      <a:rPr lang="ru-RU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18829877720008684"/>
                  <c:y val="1.0234973891789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 </a:t>
                    </a:r>
                    <a:r>
                      <a:rPr lang="ru-RU" dirty="0"/>
                      <a:t>2,9%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/>
                      <a:t>Единый налог на временный </a:t>
                    </a:r>
                    <a:r>
                      <a:rPr lang="ru-RU" dirty="0" smtClean="0"/>
                      <a:t>доход 1,1%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5190868190996107"/>
                  <c:y val="-2.60869823987810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УСН на основе </a:t>
                    </a:r>
                    <a:r>
                      <a:rPr lang="ru-RU" dirty="0" smtClean="0"/>
                      <a:t>патента </a:t>
                    </a:r>
                    <a:r>
                      <a:rPr lang="ru-RU" dirty="0"/>
                      <a:t>0,4%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40831306715156013"/>
                  <c:y val="8.453227419175647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УСН на упрощенной </a:t>
                    </a:r>
                    <a:r>
                      <a:rPr lang="ru-RU" dirty="0" smtClean="0"/>
                      <a:t>системе </a:t>
                    </a:r>
                    <a:r>
                      <a:rPr lang="ru-RU" dirty="0"/>
                      <a:t>3,0%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Налог на доходы физических лиц</c:v>
                </c:pt>
                <c:pt idx="1">
                  <c:v>Единый сельскохозяйственный налог </c:v>
                </c:pt>
                <c:pt idx="2">
                  <c:v>Акцизы</c:v>
                </c:pt>
                <c:pt idx="3">
                  <c:v>Госпошлина</c:v>
                </c:pt>
                <c:pt idx="4">
                  <c:v>Единый налог на временный доход</c:v>
                </c:pt>
                <c:pt idx="5">
                  <c:v>УСН на основе патента</c:v>
                </c:pt>
                <c:pt idx="6">
                  <c:v>УСН на упрощенной системе</c:v>
                </c:pt>
              </c:strCache>
            </c:strRef>
          </c:cat>
          <c:val>
            <c:numRef>
              <c:f>Лист1!$B$2:$B$8</c:f>
              <c:numCache>
                <c:formatCode>0.0%</c:formatCode>
                <c:ptCount val="7"/>
                <c:pt idx="0">
                  <c:v>0.67500000000000004</c:v>
                </c:pt>
                <c:pt idx="1">
                  <c:v>6.0000000000000001E-3</c:v>
                </c:pt>
                <c:pt idx="2">
                  <c:v>9.0999999999999998E-2</c:v>
                </c:pt>
                <c:pt idx="3">
                  <c:v>2.9000000000000001E-2</c:v>
                </c:pt>
                <c:pt idx="4">
                  <c:v>1.0999999999999999E-2</c:v>
                </c:pt>
                <c:pt idx="5">
                  <c:v>4.0000000000000001E-3</c:v>
                </c:pt>
                <c:pt idx="6">
                  <c:v>0.03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777777777777779E-2"/>
          <c:y val="0.16620370370370369"/>
          <c:w val="0.75972222222222263"/>
          <c:h val="0.75092592592592589"/>
        </c:manualLayout>
      </c:layout>
      <c:pie3DChart>
        <c:varyColors val="1"/>
        <c:ser>
          <c:idx val="0"/>
          <c:order val="0"/>
          <c:explosion val="16"/>
          <c:dPt>
            <c:idx val="0"/>
            <c:bubble3D val="0"/>
            <c:spPr>
              <a:solidFill>
                <a:srgbClr val="4E8542"/>
              </a:solidFill>
            </c:spPr>
          </c:dPt>
          <c:dPt>
            <c:idx val="1"/>
            <c:bubble3D val="0"/>
            <c:spPr>
              <a:solidFill>
                <a:srgbClr val="9F2936"/>
              </a:solidFill>
            </c:spPr>
          </c:dPt>
          <c:dPt>
            <c:idx val="2"/>
            <c:bubble3D val="0"/>
            <c:spPr>
              <a:solidFill>
                <a:srgbClr val="323232">
                  <a:lumMod val="75000"/>
                  <a:lumOff val="25000"/>
                </a:srgbClr>
              </a:solidFill>
            </c:spPr>
          </c:dPt>
          <c:dPt>
            <c:idx val="3"/>
            <c:bubble3D val="0"/>
            <c:spPr>
              <a:solidFill>
                <a:srgbClr val="E3DED1">
                  <a:lumMod val="75000"/>
                </a:srgbClr>
              </a:solidFill>
            </c:spPr>
          </c:dPt>
          <c:dPt>
            <c:idx val="4"/>
            <c:bubble3D val="0"/>
            <c:spPr>
              <a:solidFill>
                <a:srgbClr val="F07F09">
                  <a:lumMod val="60000"/>
                  <a:lumOff val="40000"/>
                </a:srgbClr>
              </a:solidFill>
            </c:spPr>
          </c:dPt>
          <c:dLbls>
            <c:dLbl>
              <c:idx val="0"/>
              <c:layout>
                <c:manualLayout>
                  <c:x val="5.9348821418048973E-2"/>
                  <c:y val="-5.149346913464459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Платежи</a:t>
                    </a:r>
                    <a:r>
                      <a:rPr lang="ru-RU" baseline="0" dirty="0" smtClean="0"/>
                      <a:t> при пользовании природными ресурсами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6,3%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63533783882870154"/>
                  <c:y val="0.5778881458949546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Штрафы,</a:t>
                    </a:r>
                    <a:r>
                      <a:rPr lang="ru-RU" baseline="0" dirty="0" smtClean="0"/>
                      <a:t> санкции, возмещение вреда</a:t>
                    </a:r>
                  </a:p>
                  <a:p>
                    <a:r>
                      <a:rPr lang="ru-RU" baseline="0" dirty="0" smtClean="0"/>
                      <a:t>2,7%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022670865831011E-3"/>
                  <c:y val="5.149772304109693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Прочие неналоговые </a:t>
                    </a:r>
                    <a:r>
                      <a:rPr lang="ru-RU" dirty="0" smtClean="0"/>
                      <a:t>доходы(продажа земли</a:t>
                    </a:r>
                    <a:r>
                      <a:rPr lang="ru-RU" baseline="0" dirty="0" smtClean="0"/>
                      <a:t> и имущества, доходы от оказание платных услуг</a:t>
                    </a:r>
                    <a:r>
                      <a:rPr lang="ru-RU" dirty="0" smtClean="0"/>
                      <a:t>)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6955245526241296"/>
                  <c:y val="-0.5968506474872510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от сдачи в аренду государственного имущества 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5.8761674611572112E-2"/>
                  <c:y val="-0.1140038803040971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в виде арендной платы на земельные участки 
</a:t>
                    </a:r>
                    <a:r>
                      <a:rPr lang="ru-RU" dirty="0" smtClean="0"/>
                      <a:t>2,2%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'[Структура неналоговых доходов бюджета Лямбирского муниципального района.xlsx]Лист1'!$A$1:$A$5</c:f>
              <c:strCache>
                <c:ptCount val="5"/>
                <c:pt idx="0">
                  <c:v>Штрафы, санкции, возмещение вреда
</c:v>
                </c:pt>
                <c:pt idx="1">
                  <c:v>Платежи при пользовании природными ресурсами
</c:v>
                </c:pt>
                <c:pt idx="2">
                  <c:v>Прочие неналоговые доходы
</c:v>
                </c:pt>
                <c:pt idx="3">
                  <c:v>Доходы от сдачи в аренду государственного имущества </c:v>
                </c:pt>
                <c:pt idx="4">
                  <c:v>Доходы в виде арендной платы на земельные участки 
</c:v>
                </c:pt>
              </c:strCache>
            </c:strRef>
          </c:cat>
          <c:val>
            <c:numRef>
              <c:f>'[Структура неналоговых доходов бюджета Лямбирского муниципального района.xlsx]Лист1'!$B$1:$B$5</c:f>
              <c:numCache>
                <c:formatCode>0.00%</c:formatCode>
                <c:ptCount val="5"/>
                <c:pt idx="0">
                  <c:v>1.0000000000000005E-2</c:v>
                </c:pt>
                <c:pt idx="1">
                  <c:v>4.0000000000000105E-3</c:v>
                </c:pt>
                <c:pt idx="2">
                  <c:v>2.9000000000000001E-2</c:v>
                </c:pt>
                <c:pt idx="3">
                  <c:v>1.0000000000000005E-2</c:v>
                </c:pt>
                <c:pt idx="4">
                  <c:v>2.9000000000000001E-2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bg1">
            <a:lumMod val="75000"/>
          </a:schemeClr>
        </a:solidFill>
      </c:spPr>
    </c:sideWall>
    <c:backWall>
      <c:thickness val="0"/>
      <c:spPr>
        <a:solidFill>
          <a:schemeClr val="bg1">
            <a:lumMod val="75000"/>
          </a:schemeClr>
        </a:solidFill>
      </c:spPr>
    </c:backWall>
    <c:plotArea>
      <c:layout>
        <c:manualLayout>
          <c:layoutTarget val="inner"/>
          <c:xMode val="edge"/>
          <c:yMode val="edge"/>
          <c:x val="0.1026546560289965"/>
          <c:y val="2.1368247462072831E-2"/>
          <c:w val="0.89556003748871205"/>
          <c:h val="0.7328287858469559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78915.5</c:v>
                </c:pt>
                <c:pt idx="1">
                  <c:v>213936.8</c:v>
                </c:pt>
                <c:pt idx="2">
                  <c:v>38019.599999999999</c:v>
                </c:pt>
                <c:pt idx="4">
                  <c:v>1753.4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60716</c:v>
                </c:pt>
                <c:pt idx="1">
                  <c:v>174465.4</c:v>
                </c:pt>
                <c:pt idx="2">
                  <c:v>38888.400000000001</c:v>
                </c:pt>
                <c:pt idx="3">
                  <c:v>2070.4</c:v>
                </c:pt>
                <c:pt idx="4">
                  <c:v>1458.9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1401984"/>
        <c:axId val="79300864"/>
        <c:axId val="0"/>
      </c:bar3DChart>
      <c:catAx>
        <c:axId val="15140198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ru-RU"/>
          </a:p>
        </c:txPr>
        <c:crossAx val="79300864"/>
        <c:crosses val="autoZero"/>
        <c:auto val="1"/>
        <c:lblAlgn val="ctr"/>
        <c:lblOffset val="100"/>
        <c:noMultiLvlLbl val="0"/>
      </c:catAx>
      <c:valAx>
        <c:axId val="793008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aseline="0"/>
            </a:pPr>
            <a:endParaRPr lang="ru-RU"/>
          </a:p>
        </c:txPr>
        <c:crossAx val="15140198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300" baseline="0">
                <a:latin typeface="Arial" panose="020B0604020202020204" pitchFamily="34" charset="0"/>
              </a:defRPr>
            </a:pPr>
            <a:endParaRPr lang="ru-RU"/>
          </a:p>
        </c:txPr>
      </c:dTable>
      <c:spPr>
        <a:solidFill>
          <a:schemeClr val="bg1">
            <a:lumMod val="75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2500000000000385E-3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194933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499999999999999E-2"/>
                  <c:y val="-5.625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46277.599999999999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Лист1!$D$2:$D$5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51400448"/>
        <c:axId val="79303168"/>
        <c:axId val="0"/>
      </c:bar3DChart>
      <c:catAx>
        <c:axId val="151400448"/>
        <c:scaling>
          <c:orientation val="minMax"/>
        </c:scaling>
        <c:delete val="0"/>
        <c:axPos val="b"/>
        <c:majorTickMark val="out"/>
        <c:minorTickMark val="none"/>
        <c:tickLblPos val="nextTo"/>
        <c:crossAx val="79303168"/>
        <c:crosses val="autoZero"/>
        <c:auto val="1"/>
        <c:lblAlgn val="ctr"/>
        <c:lblOffset val="100"/>
        <c:noMultiLvlLbl val="0"/>
      </c:catAx>
      <c:valAx>
        <c:axId val="793031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14004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150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305.89999999999998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84892416"/>
        <c:axId val="72561152"/>
        <c:axId val="0"/>
      </c:bar3DChart>
      <c:catAx>
        <c:axId val="184892416"/>
        <c:scaling>
          <c:orientation val="minMax"/>
        </c:scaling>
        <c:delete val="0"/>
        <c:axPos val="b"/>
        <c:majorTickMark val="none"/>
        <c:minorTickMark val="none"/>
        <c:tickLblPos val="nextTo"/>
        <c:crossAx val="72561152"/>
        <c:crosses val="autoZero"/>
        <c:auto val="1"/>
        <c:lblAlgn val="ctr"/>
        <c:lblOffset val="100"/>
        <c:noMultiLvlLbl val="0"/>
      </c:catAx>
      <c:valAx>
        <c:axId val="7256115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8489241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 (факт)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600" smtClean="0"/>
                      <a:t>4</a:t>
                    </a:r>
                    <a:r>
                      <a:rPr lang="ru-RU" sz="1600" smtClean="0"/>
                      <a:t>7,2</a:t>
                    </a:r>
                    <a:r>
                      <a:rPr lang="en-US" sz="1600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3974092164362689"/>
                  <c:y val="-9.1710244768018367E-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 smtClean="0"/>
                      <a:t>37</a:t>
                    </a:r>
                    <a:r>
                      <a:rPr lang="ru-RU" sz="1600" dirty="0" smtClean="0"/>
                      <a:t>,1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351102357674544"/>
                  <c:y val="0.127218308021502"/>
                </c:manualLayout>
              </c:layout>
              <c:tx>
                <c:rich>
                  <a:bodyPr/>
                  <a:lstStyle/>
                  <a:p>
                    <a:r>
                      <a:rPr lang="en-US" sz="1600" dirty="0" smtClean="0"/>
                      <a:t>1</a:t>
                    </a:r>
                    <a:r>
                      <a:rPr lang="ru-RU" sz="1600" dirty="0" smtClean="0"/>
                      <a:t>4,7</a:t>
                    </a:r>
                    <a:r>
                      <a:rPr lang="en-US" sz="1600" dirty="0" smtClean="0"/>
                      <a:t>%</a:t>
                    </a:r>
                    <a:endParaRPr lang="en-US" sz="1600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600" smtClean="0"/>
                      <a:t>1</a:t>
                    </a:r>
                    <a:r>
                      <a:rPr lang="ru-RU" sz="1600" smtClean="0"/>
                      <a:t>,0</a:t>
                    </a:r>
                    <a:r>
                      <a:rPr lang="en-US" sz="1600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Межбюджетные трансферы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0.47199999999999998</c:v>
                </c:pt>
                <c:pt idx="1">
                  <c:v>0.371</c:v>
                </c:pt>
                <c:pt idx="2">
                  <c:v>0.14699999999999999</c:v>
                </c:pt>
                <c:pt idx="3" formatCode="0.0%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59651506975414"/>
          <c:y val="0.15202781691978495"/>
          <c:w val="0.39513813941308107"/>
          <c:h val="0.82601951881425817"/>
        </c:manualLayout>
      </c:layout>
      <c:overlay val="0"/>
      <c:txPr>
        <a:bodyPr/>
        <a:lstStyle/>
        <a:p>
          <a:pPr>
            <a:lnSpc>
              <a:spcPct val="100000"/>
            </a:lnSpc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2021 год</a:t>
            </a:r>
            <a:endParaRPr lang="ru-RU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2021год </c:v>
                </c:pt>
              </c:strCache>
            </c:strRef>
          </c:tx>
          <c:dLbls>
            <c:dLbl>
              <c:idx val="0"/>
              <c:layout>
                <c:manualLayout>
                  <c:x val="-0.17666241449362768"/>
                  <c:y val="-0.1426585251291686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71,14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1.1648011332074126E-3"/>
                  <c:y val="0.24300584520640886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4,81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1.8580276794641869E-2"/>
                  <c:y val="-2.8540785971504619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23,97</a:t>
                    </a:r>
                    <a:r>
                      <a:rPr lang="en-US" sz="1600" dirty="0" smtClean="0"/>
                      <a:t>%</a:t>
                    </a:r>
                    <a:endParaRPr lang="en-US" sz="1600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7985858714111129E-2"/>
                  <c:y val="-2.2001983195031573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 smtClean="0"/>
                      <a:t>0,08</a:t>
                    </a:r>
                    <a:r>
                      <a:rPr lang="en-US" sz="16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Межбюджетные трансферы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0.71140000000000003</c:v>
                </c:pt>
                <c:pt idx="1">
                  <c:v>4.8099999999999997E-2</c:v>
                </c:pt>
                <c:pt idx="2">
                  <c:v>0.2397</c:v>
                </c:pt>
                <c:pt idx="3" formatCode="0.0%">
                  <c:v>8.0000000000000004E-4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59651506975414"/>
          <c:y val="0.15202781691978495"/>
          <c:w val="0.39513813941308107"/>
          <c:h val="0.82601951881425817"/>
        </c:manualLayout>
      </c:layout>
      <c:overlay val="0"/>
      <c:txPr>
        <a:bodyPr/>
        <a:lstStyle/>
        <a:p>
          <a:pPr>
            <a:lnSpc>
              <a:spcPct val="100000"/>
            </a:lnSpc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0.49105</cdr:x>
      <cdr:y>0.1238</cdr:y>
    </cdr:from>
    <cdr:to>
      <cdr:x>0.75785</cdr:x>
      <cdr:y>0.14897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3942617" y="708313"/>
          <a:ext cx="2142059" cy="14401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95000"/>
              <a:lumOff val="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0.41704</cdr:x>
      <cdr:y>0.06087</cdr:y>
    </cdr:from>
    <cdr:to>
      <cdr:x>0.50673</cdr:x>
      <cdr:y>0.13638</cdr:y>
    </cdr:to>
    <cdr:cxnSp macro="">
      <cdr:nvCxnSpPr>
        <cdr:cNvPr id="7" name="Прямая соединительная линия 6"/>
        <cdr:cNvCxnSpPr/>
      </cdr:nvCxnSpPr>
      <cdr:spPr>
        <a:xfrm xmlns:a="http://schemas.openxmlformats.org/drawingml/2006/main" flipV="1">
          <a:off x="3348372" y="348273"/>
          <a:ext cx="720080" cy="43204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95000"/>
              <a:lumOff val="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0.0852</cdr:x>
      <cdr:y>0.33775</cdr:y>
    </cdr:from>
    <cdr:to>
      <cdr:x>0.13004</cdr:x>
      <cdr:y>0.42585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V="1">
          <a:off x="684076" y="1932449"/>
          <a:ext cx="360040" cy="50405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95000"/>
              <a:lumOff val="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0.72406</cdr:x>
      <cdr:y>0.26678</cdr:y>
    </cdr:from>
    <cdr:to>
      <cdr:x>0.74806</cdr:x>
      <cdr:y>0.27938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6517388" y="1524659"/>
          <a:ext cx="216024" cy="7200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0.33075</cdr:x>
      <cdr:y>0.01772</cdr:y>
    </cdr:from>
    <cdr:to>
      <cdr:x>0.51974</cdr:x>
      <cdr:y>0.08859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72008"/>
          <a:ext cx="1152128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0.36416</cdr:x>
      <cdr:y>0.79733</cdr:y>
    </cdr:from>
    <cdr:to>
      <cdr:x>0.50793</cdr:x>
      <cdr:y>0.90364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19908" y="3240349"/>
          <a:ext cx="876433" cy="432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150</a:t>
          </a:r>
          <a:endParaRPr lang="ru-RU" sz="1400" dirty="0"/>
        </a:p>
      </cdr:txBody>
    </cdr:sp>
  </cdr:relSizeAnchor>
  <cdr:relSizeAnchor xmlns:cdr="http://schemas.openxmlformats.org/drawingml/2006/chartDrawing">
    <cdr:from>
      <cdr:x>0.49312</cdr:x>
      <cdr:y>0.83277</cdr:y>
    </cdr:from>
    <cdr:to>
      <cdr:x>0.66149</cdr:x>
      <cdr:y>0.92136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006060" y="3384376"/>
          <a:ext cx="1026383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/>
            <a:t>305,9</a:t>
          </a:r>
          <a:endParaRPr lang="ru-RU" sz="14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FDB509-A5B8-4659-A214-EF7A7F1FFB28}" type="datetimeFigureOut">
              <a:rPr lang="ru-RU"/>
              <a:pPr>
                <a:defRPr/>
              </a:pPr>
              <a:t>05.04.2021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2617EAA-00BE-4BBE-BFED-488A8D97FD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1751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FDFCE6-D216-4C02-9C86-03E2123D91CE}" type="slidenum">
              <a:rPr lang="ru-RU" smtClean="0"/>
              <a:pPr eaLnBrk="1" hangingPunct="1"/>
              <a:t>24</a:t>
            </a:fld>
            <a:endParaRPr lang="ru-R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DE3D189-6D40-4ACC-8DF9-6072628A66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D83400C-0ED1-489B-A69F-1F719F75FC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6CE2CFA-CB40-4B27-BECD-7DB32FE04E1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9FA7C9-20C7-4240-8A57-16BA7CB435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63DD3CD-3A82-4A82-AFA8-E66B5F2A40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9D8B3C-8279-4BF4-BE97-8B5392FB073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E8D702-AB3B-409C-8FBE-A19C87EC68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FB274E6-4C37-45C8-92CC-933DF24461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68B619-3484-4EF8-9BD4-50B45CC037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D143FF-F250-4B16-9800-6D15263DF3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CE7E0B-779E-40E7-B619-43E6958B35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B064E-1AB3-4BB6-BCF6-E5675D6A1D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44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29AB1F1E-BD4F-4CA5-B3E9-32D70D256D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13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424238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Разработан на </a:t>
            </a:r>
            <a:r>
              <a:rPr lang="ru-RU" b="1" dirty="0" smtClean="0">
                <a:solidFill>
                  <a:schemeClr val="bg1"/>
                </a:solidFill>
              </a:rPr>
              <a:t>основании решения </a:t>
            </a:r>
            <a:r>
              <a:rPr lang="ru-RU" b="1" dirty="0">
                <a:solidFill>
                  <a:schemeClr val="bg1"/>
                </a:solidFill>
              </a:rPr>
              <a:t>Совета депутатов Лямбирского муниципального района «О бюджете Лямбирского муниципального района на </a:t>
            </a:r>
            <a:r>
              <a:rPr lang="ru-RU" b="1" dirty="0" smtClean="0">
                <a:solidFill>
                  <a:schemeClr val="bg1"/>
                </a:solidFill>
              </a:rPr>
              <a:t>2021 </a:t>
            </a:r>
            <a:r>
              <a:rPr lang="ru-RU" b="1" dirty="0">
                <a:solidFill>
                  <a:schemeClr val="bg1"/>
                </a:solidFill>
              </a:rPr>
              <a:t>год и на плановый период 20</a:t>
            </a:r>
            <a:r>
              <a:rPr lang="en-US" b="1" dirty="0" smtClean="0">
                <a:solidFill>
                  <a:schemeClr val="bg1"/>
                </a:solidFill>
              </a:rPr>
              <a:t>2</a:t>
            </a:r>
            <a:r>
              <a:rPr lang="ru-RU" b="1" dirty="0" smtClean="0">
                <a:solidFill>
                  <a:schemeClr val="bg1"/>
                </a:solidFill>
              </a:rPr>
              <a:t>2 </a:t>
            </a:r>
            <a:r>
              <a:rPr lang="ru-RU" b="1" dirty="0">
                <a:solidFill>
                  <a:schemeClr val="bg1"/>
                </a:solidFill>
              </a:rPr>
              <a:t>и </a:t>
            </a:r>
            <a:r>
              <a:rPr lang="ru-RU" b="1" dirty="0" smtClean="0">
                <a:solidFill>
                  <a:schemeClr val="bg1"/>
                </a:solidFill>
              </a:rPr>
              <a:t>2023 </a:t>
            </a:r>
            <a:r>
              <a:rPr lang="ru-RU" b="1" dirty="0">
                <a:solidFill>
                  <a:schemeClr val="bg1"/>
                </a:solidFill>
              </a:rPr>
              <a:t>годов»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2177" y="2708920"/>
            <a:ext cx="8861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800" dirty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  <a:endParaRPr lang="ru-RU" sz="4800" dirty="0"/>
          </a:p>
        </p:txBody>
      </p:sp>
      <p:pic>
        <p:nvPicPr>
          <p:cNvPr id="1027" name="Picture 3" descr="C:\Users\baimashkin\Desktop\1_p462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02" y="0"/>
            <a:ext cx="311074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44624"/>
            <a:ext cx="5833243" cy="6813376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</a:pPr>
            <a:endParaRPr lang="ru-RU" sz="1600" i="1" dirty="0" smtClean="0"/>
          </a:p>
          <a:p>
            <a:pPr algn="ctr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Дорогие друзья!</a:t>
            </a:r>
          </a:p>
          <a:p>
            <a:pPr algn="ctr" eaLnBrk="1" hangingPunct="1">
              <a:lnSpc>
                <a:spcPct val="80000"/>
              </a:lnSpc>
            </a:pPr>
            <a:endParaRPr lang="ru-RU" sz="1600" i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Разрешите представить Вашему вниманию бюджет Лямбирского муниципального района для граждан.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Мы полностью поддерживаем те положительные изменения, которые происходят в нашем государстве по обеспечению публичности и открытости деятельности органов исполнительной власти и местного самоуправления. 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«Бюджет для граждан» обеспечивает открытость и прозрачность информации для активных и неравнодушных жителей Лямбирского муниципального района. Бюджет – это прежде всего деньги налогоплательщиков, а значит, каждого из Вас. Именно поэтому необходимо, чтобы жители района не просто знали, в каком направлении расходуются средства, но понимали процесс составления и исполнения бюджета Лямбирского муниципального района. Ваши заинтересованность, участие и требовательность – это основа конструктивного взаимодействия, цель которого – эффективное расходование бюджетных средств для решения наиболее острых проблем и дальнейшего развития района.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«Бюджет для граждан» нацелен на получение обратной связи от граждан, которым интересны современные проблемы муниципальных финансов в Лямбирском муниципальном  районе.</a:t>
            </a:r>
          </a:p>
          <a:p>
            <a:pPr algn="just" eaLnBrk="1" hangingPunct="1">
              <a:lnSpc>
                <a:spcPct val="80000"/>
              </a:lnSpc>
            </a:pPr>
            <a:r>
              <a:rPr lang="ru-RU" sz="1600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  С уважением, Ю.И. Голов -  Глава Лямбирского муниципального района.</a:t>
            </a:r>
          </a:p>
        </p:txBody>
      </p:sp>
      <p:pic>
        <p:nvPicPr>
          <p:cNvPr id="1026" name="Picture 2" descr="C:\Users\baimashkin\Desktop\287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04" y="476672"/>
            <a:ext cx="262712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539552" y="404664"/>
            <a:ext cx="8064896" cy="5904656"/>
          </a:xfrm>
        </p:spPr>
        <p:txBody>
          <a:bodyPr>
            <a:normAutofit fontScale="92500"/>
          </a:bodyPr>
          <a:lstStyle/>
          <a:p>
            <a:pPr eaLnBrk="1" hangingPunct="1"/>
            <a:endParaRPr lang="ru-RU" sz="1400" dirty="0" smtClean="0"/>
          </a:p>
          <a:p>
            <a:pPr algn="just" eaLnBrk="1" hangingPunct="1"/>
            <a:r>
              <a:rPr lang="ru-RU" sz="2800" i="1" dirty="0" smtClean="0"/>
              <a:t> </a:t>
            </a:r>
          </a:p>
          <a:p>
            <a:pPr algn="ctr" eaLnBrk="1" hangingPunct="1"/>
            <a:r>
              <a:rPr lang="ru-RU" sz="24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«Бюджет для граждан» познакомит Вас с положениями основного финансового документа – бюджета Лямбирского муниципального района на 2021 год и на плановый период 2022 и 2023 годов. </a:t>
            </a:r>
          </a:p>
          <a:p>
            <a:pPr algn="ctr" eaLnBrk="1" hangingPunct="1"/>
            <a:endParaRPr lang="ru-RU" sz="2400" i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endParaRPr lang="ru-RU" sz="2400" i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endParaRPr lang="ru-RU" sz="2400" i="1" dirty="0" smtClean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endParaRPr lang="ru-RU" sz="2400" i="1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algn="just" eaLnBrk="1" hangingPunct="1"/>
            <a:r>
              <a:rPr lang="ru-RU" sz="22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Бюджет для граждан — это упрощенная версия бюджетного документа в доступном для граждан формате, создан для обеспечения открытости и прозрачности бюджета и бюджетного процесса для населения. </a:t>
            </a:r>
          </a:p>
          <a:p>
            <a:pPr algn="just" eaLnBrk="1" hangingPunct="1">
              <a:tabLst>
                <a:tab pos="628650" algn="l"/>
              </a:tabLst>
            </a:pPr>
            <a:r>
              <a:rPr lang="ru-RU" sz="2200" i="1" dirty="0" smtClean="0">
                <a:solidFill>
                  <a:schemeClr val="tx2">
                    <a:lumMod val="90000"/>
                    <a:lumOff val="10000"/>
                  </a:schemeClr>
                </a:solidFill>
              </a:rPr>
              <a:t>       Надеемся, что представление бюджета в понятной для жителей форме повысит уровень общественного участия граждан в бюджетном процессе.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-266551" y="900907"/>
            <a:ext cx="1943770" cy="144018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>33732 чел.</a:t>
            </a:r>
            <a:b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>Численность населения</a:t>
            </a:r>
            <a:br>
              <a:rPr lang="ru-RU" sz="12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</a:br>
            <a:r>
              <a:rPr lang="ru-RU" sz="1200" b="1" dirty="0" smtClean="0">
                <a:solidFill>
                  <a:schemeClr val="bg2">
                    <a:lumMod val="10000"/>
                  </a:schemeClr>
                </a:solidFill>
                <a:effectLst/>
              </a:rPr>
              <a:t>(среднегодовая)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3284538"/>
            <a:ext cx="165735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2,9 </a:t>
            </a:r>
            <a:r>
              <a:rPr lang="en-US" sz="1400" b="1" dirty="0">
                <a:solidFill>
                  <a:schemeClr val="tx2"/>
                </a:solidFill>
              </a:rPr>
              <a:t>%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endParaRPr lang="ru-RU" sz="1200" dirty="0" smtClean="0">
              <a:solidFill>
                <a:schemeClr val="tx2"/>
              </a:solidFill>
            </a:endParaRPr>
          </a:p>
          <a:p>
            <a:pPr algn="ctr"/>
            <a:r>
              <a:rPr lang="en-US" sz="1200" dirty="0" smtClean="0">
                <a:solidFill>
                  <a:schemeClr val="tx2"/>
                </a:solidFill>
              </a:rPr>
              <a:t> </a:t>
            </a:r>
            <a:r>
              <a:rPr lang="ru-RU" sz="1200" b="1" dirty="0">
                <a:solidFill>
                  <a:schemeClr val="tx2"/>
                </a:solidFill>
              </a:rPr>
              <a:t>Уровень безработицы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0" y="4941888"/>
            <a:ext cx="16557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654,9 млн.</a:t>
            </a:r>
            <a:r>
              <a:rPr lang="ru-RU" sz="1200" b="1" dirty="0" smtClean="0">
                <a:solidFill>
                  <a:schemeClr val="tx2"/>
                </a:solidFill>
              </a:rPr>
              <a:t>руб</a:t>
            </a:r>
            <a:r>
              <a:rPr lang="ru-RU" sz="1200" b="1" dirty="0">
                <a:solidFill>
                  <a:schemeClr val="tx2"/>
                </a:solidFill>
              </a:rPr>
              <a:t>.</a:t>
            </a:r>
            <a:r>
              <a:rPr lang="ru-RU" sz="1200" dirty="0">
                <a:solidFill>
                  <a:schemeClr val="tx2"/>
                </a:solidFill>
              </a:rPr>
              <a:t> </a:t>
            </a:r>
            <a:r>
              <a:rPr lang="ru-RU" sz="1200" b="1" dirty="0">
                <a:solidFill>
                  <a:schemeClr val="tx2"/>
                </a:solidFill>
              </a:rPr>
              <a:t>Инвестиции в основной капитал</a:t>
            </a:r>
          </a:p>
          <a:p>
            <a:pPr algn="ctr"/>
            <a:r>
              <a:rPr lang="ru-RU" sz="1200" b="1" dirty="0">
                <a:solidFill>
                  <a:schemeClr val="tx2"/>
                </a:solidFill>
              </a:rPr>
              <a:t>(за исключением бюджетных средств )</a:t>
            </a:r>
          </a:p>
        </p:txBody>
      </p:sp>
      <p:pic>
        <p:nvPicPr>
          <p:cNvPr id="5125" name="Picture 9" descr="pictur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0907"/>
            <a:ext cx="6227911" cy="476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107950" y="188913"/>
            <a:ext cx="88201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800" b="1" dirty="0">
                <a:solidFill>
                  <a:schemeClr val="tx2"/>
                </a:solidFill>
              </a:rPr>
              <a:t>Лямбирский муниципальный район в </a:t>
            </a:r>
            <a:r>
              <a:rPr lang="ru-RU" sz="2800" b="1" dirty="0" smtClean="0">
                <a:solidFill>
                  <a:schemeClr val="tx2"/>
                </a:solidFill>
              </a:rPr>
              <a:t>2021 </a:t>
            </a:r>
            <a:r>
              <a:rPr lang="ru-RU" sz="2800" b="1" dirty="0">
                <a:solidFill>
                  <a:schemeClr val="tx2"/>
                </a:solidFill>
              </a:rPr>
              <a:t>году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164288" y="3159125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35651,0 </a:t>
            </a:r>
            <a:r>
              <a:rPr lang="ru-RU" sz="1400" b="1" dirty="0">
                <a:solidFill>
                  <a:schemeClr val="tx2"/>
                </a:solidFill>
              </a:rPr>
              <a:t>руб.</a:t>
            </a:r>
            <a:br>
              <a:rPr lang="ru-RU" sz="1400" b="1" dirty="0">
                <a:solidFill>
                  <a:schemeClr val="tx2"/>
                </a:solidFill>
              </a:rPr>
            </a:br>
            <a:r>
              <a:rPr lang="ru-RU" sz="1200" b="1" dirty="0">
                <a:solidFill>
                  <a:schemeClr val="tx2"/>
                </a:solidFill>
              </a:rPr>
              <a:t>Среднемесячная номинальная заработная плата</a:t>
            </a:r>
          </a:p>
        </p:txBody>
      </p:sp>
      <p:sp>
        <p:nvSpPr>
          <p:cNvPr id="5128" name="Rectangle 13"/>
          <p:cNvSpPr>
            <a:spLocks noChangeArrowheads="1"/>
          </p:cNvSpPr>
          <p:nvPr/>
        </p:nvSpPr>
        <p:spPr bwMode="auto">
          <a:xfrm>
            <a:off x="7272338" y="2060848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</a:rPr>
              <a:t>104,5</a:t>
            </a:r>
            <a:r>
              <a:rPr lang="en-US" sz="1400" b="1" dirty="0">
                <a:solidFill>
                  <a:schemeClr val="tx2"/>
                </a:solidFill>
              </a:rPr>
              <a:t>%</a:t>
            </a:r>
            <a:r>
              <a:rPr lang="ru-RU" sz="1200" b="1" dirty="0">
                <a:solidFill>
                  <a:schemeClr val="tx2"/>
                </a:solidFill>
              </a:rPr>
              <a:t/>
            </a:r>
            <a:br>
              <a:rPr lang="ru-RU" sz="1200" b="1" dirty="0">
                <a:solidFill>
                  <a:schemeClr val="tx2"/>
                </a:solidFill>
              </a:rPr>
            </a:br>
            <a:r>
              <a:rPr lang="ru-RU" sz="1200" b="1" dirty="0">
                <a:solidFill>
                  <a:schemeClr val="tx2"/>
                </a:solidFill>
              </a:rPr>
              <a:t>Индекс потребительских </a:t>
            </a:r>
            <a:br>
              <a:rPr lang="ru-RU" sz="1200" b="1" dirty="0">
                <a:solidFill>
                  <a:schemeClr val="tx2"/>
                </a:solidFill>
              </a:rPr>
            </a:br>
            <a:r>
              <a:rPr lang="ru-RU" sz="1200" b="1" dirty="0">
                <a:solidFill>
                  <a:schemeClr val="tx2"/>
                </a:solidFill>
              </a:rPr>
              <a:t>цен 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5130" name="Rectangle 8"/>
          <p:cNvSpPr>
            <a:spLocks noChangeArrowheads="1"/>
          </p:cNvSpPr>
          <p:nvPr/>
        </p:nvSpPr>
        <p:spPr bwMode="auto">
          <a:xfrm>
            <a:off x="5796136" y="1707156"/>
            <a:ext cx="1655762" cy="872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</a:rPr>
              <a:t>14 </a:t>
            </a:r>
            <a:r>
              <a:rPr lang="ru-RU" sz="1400" dirty="0">
                <a:solidFill>
                  <a:srgbClr val="C00000"/>
                </a:solidFill>
              </a:rPr>
              <a:t>сельских поселений , </a:t>
            </a:r>
            <a:r>
              <a:rPr lang="ru-RU" sz="1400" b="1" dirty="0">
                <a:solidFill>
                  <a:srgbClr val="C00000"/>
                </a:solidFill>
              </a:rPr>
              <a:t>70 </a:t>
            </a:r>
            <a:r>
              <a:rPr lang="ru-RU" sz="1400" dirty="0">
                <a:solidFill>
                  <a:srgbClr val="C00000"/>
                </a:solidFill>
              </a:rPr>
              <a:t>населенных пунктов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28135" y="528124"/>
            <a:ext cx="8183880" cy="105156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600" i="1" dirty="0" smtClean="0">
                <a:solidFill>
                  <a:schemeClr val="bg2">
                    <a:lumMod val="10000"/>
                  </a:schemeClr>
                </a:solidFill>
              </a:rPr>
              <a:t>Лямбирский муниципальный район в составе Республики Мордовия  ( итоги 2020 года )</a:t>
            </a:r>
          </a:p>
        </p:txBody>
      </p:sp>
      <p:pic>
        <p:nvPicPr>
          <p:cNvPr id="6147" name="Picture 4" descr="021613_012953867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065" y="1988840"/>
            <a:ext cx="55689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395536" y="1844824"/>
            <a:ext cx="2808312" cy="3672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ru-RU" b="1" i="1" dirty="0">
              <a:solidFill>
                <a:schemeClr val="tx2"/>
              </a:solidFill>
            </a:endParaRPr>
          </a:p>
          <a:p>
            <a:endParaRPr lang="ru-RU" b="1" i="1" dirty="0">
              <a:solidFill>
                <a:schemeClr val="tx2"/>
              </a:solidFill>
            </a:endParaRPr>
          </a:p>
          <a:p>
            <a:endParaRPr lang="ru-RU" b="1" i="1" dirty="0">
              <a:solidFill>
                <a:schemeClr val="tx2"/>
              </a:solidFill>
            </a:endParaRPr>
          </a:p>
          <a:p>
            <a:pPr algn="ctr"/>
            <a:endParaRPr lang="ru-RU" b="1" i="1" dirty="0">
              <a:solidFill>
                <a:schemeClr val="tx2"/>
              </a:solidFill>
            </a:endParaRPr>
          </a:p>
          <a:p>
            <a:pPr algn="ctr"/>
            <a:r>
              <a:rPr lang="ru-RU" b="1" i="1" dirty="0">
                <a:solidFill>
                  <a:schemeClr val="tx2"/>
                </a:solidFill>
                <a:latin typeface="+mn-lt"/>
              </a:rPr>
              <a:t>1 место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– Диплом </a:t>
            </a:r>
            <a:endParaRPr lang="ru-RU" dirty="0" smtClean="0">
              <a:solidFill>
                <a:schemeClr val="tx2"/>
              </a:solidFill>
              <a:latin typeface="+mn-lt"/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  <a:latin typeface="+mn-lt"/>
              </a:rPr>
              <a:t>за достижение высоких показателей по отрасли растениеводства в 2020году</a:t>
            </a:r>
            <a:endParaRPr lang="ru-RU" dirty="0">
              <a:solidFill>
                <a:schemeClr val="tx2"/>
              </a:solidFill>
              <a:latin typeface="+mn-lt"/>
            </a:endParaRPr>
          </a:p>
          <a:p>
            <a:pPr algn="ctr"/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  <a:p>
            <a:endParaRPr lang="ru-RU" dirty="0">
              <a:solidFill>
                <a:schemeClr val="tx2"/>
              </a:solidFill>
            </a:endParaRPr>
          </a:p>
          <a:p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764704"/>
            <a:ext cx="784887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0725" algn="just"/>
            <a:r>
              <a:rPr lang="ru-RU" sz="32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Бюджет</a:t>
            </a:r>
            <a:r>
              <a:rPr lang="ru-RU" sz="32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 - 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форма образования и расходования денежных средств, предназначенных для финансового обеспечения задач и функций местного самоуправления.</a:t>
            </a:r>
            <a:endParaRPr lang="ru-RU" sz="20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baimashkin\Desktop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277" y="2590780"/>
            <a:ext cx="2927033" cy="323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2891866"/>
            <a:ext cx="2585242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Доходы </a:t>
            </a:r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бюджета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 </a:t>
            </a:r>
            <a:endParaRPr lang="ru-RU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– </a:t>
            </a:r>
            <a:r>
              <a:rPr lang="ru-RU" sz="15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это денежные средства, поступающие в бюджет, за исключением средств, являющихся </a:t>
            </a:r>
            <a:r>
              <a:rPr lang="ru-RU" sz="15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в соответствии с Бюджетным Кодексом РФ источниками </a:t>
            </a:r>
            <a:r>
              <a:rPr lang="ru-RU" sz="15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финансирования дефицитов </a:t>
            </a:r>
            <a:r>
              <a:rPr lang="ru-RU" sz="15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бюджета</a:t>
            </a:r>
            <a:endParaRPr lang="ru-RU" sz="15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84168" y="2854380"/>
            <a:ext cx="252028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Расходы бюджета</a:t>
            </a:r>
          </a:p>
          <a:p>
            <a:pPr algn="ctr"/>
            <a:r>
              <a:rPr lang="ru-RU" sz="15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–  </a:t>
            </a:r>
            <a:r>
              <a:rPr lang="ru-RU" sz="15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это выплачиваемые из бюджета денежные средства, за исключением средств, являющихся в соответствии с </a:t>
            </a:r>
            <a:r>
              <a:rPr lang="ru-RU" sz="1500" dirty="0">
                <a:solidFill>
                  <a:schemeClr val="bg2">
                    <a:lumMod val="10000"/>
                  </a:schemeClr>
                </a:solidFill>
              </a:rPr>
              <a:t>Бюджетным Кодексом РФ </a:t>
            </a:r>
            <a:r>
              <a:rPr lang="ru-RU" sz="15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источниками </a:t>
            </a:r>
            <a:r>
              <a:rPr lang="ru-RU" sz="15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финансирования дефицита бюджета</a:t>
            </a:r>
          </a:p>
          <a:p>
            <a:pPr algn="ctr"/>
            <a:r>
              <a:rPr lang="ru-RU" b="1" dirty="0"/>
              <a:t> 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/>
          <p:cNvSpPr/>
          <p:nvPr/>
        </p:nvSpPr>
        <p:spPr>
          <a:xfrm>
            <a:off x="1115616" y="755561"/>
            <a:ext cx="7200800" cy="1080120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Бюджетная система Российской Федерации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79512" y="2279975"/>
            <a:ext cx="1565756" cy="944512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Федеральный бюджет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1259632" y="3284984"/>
            <a:ext cx="2232248" cy="1270920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Бюджеты государственных внебюджетных фондов Российской Федерации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491880" y="2275809"/>
            <a:ext cx="1674365" cy="1009175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Бюджеты субъектов Российской Федерации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5292080" y="2492896"/>
            <a:ext cx="2160240" cy="1224136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Бюджеты территориальных государственных </a:t>
            </a:r>
            <a:r>
              <a:rPr lang="ru-RU" sz="1400" i="1" dirty="0">
                <a:solidFill>
                  <a:schemeClr val="bg2">
                    <a:lumMod val="10000"/>
                  </a:schemeClr>
                </a:solidFill>
              </a:rPr>
              <a:t>внебюджетных фондов 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7559824" y="2298849"/>
            <a:ext cx="1332656" cy="648072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Местные бюджеты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cxnSp>
        <p:nvCxnSpPr>
          <p:cNvPr id="5" name="Прямая со стрелкой 4"/>
          <p:cNvCxnSpPr>
            <a:endCxn id="6" idx="0"/>
          </p:cNvCxnSpPr>
          <p:nvPr/>
        </p:nvCxnSpPr>
        <p:spPr>
          <a:xfrm flipH="1">
            <a:off x="962390" y="1835681"/>
            <a:ext cx="3680902" cy="4442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2375756" y="1826538"/>
            <a:ext cx="2268254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8" idx="0"/>
          </p:cNvCxnSpPr>
          <p:nvPr/>
        </p:nvCxnSpPr>
        <p:spPr>
          <a:xfrm flipH="1">
            <a:off x="4329063" y="1848990"/>
            <a:ext cx="314945" cy="4268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44008" y="1826538"/>
            <a:ext cx="2304256" cy="6572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2" idx="2"/>
          </p:cNvCxnSpPr>
          <p:nvPr/>
        </p:nvCxnSpPr>
        <p:spPr>
          <a:xfrm>
            <a:off x="4716016" y="1835681"/>
            <a:ext cx="3384376" cy="440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Блок-схема: альтернативный процесс 31"/>
          <p:cNvSpPr/>
          <p:nvPr/>
        </p:nvSpPr>
        <p:spPr>
          <a:xfrm>
            <a:off x="3664128" y="4522325"/>
            <a:ext cx="1843976" cy="1270920"/>
          </a:xfrm>
          <a:prstGeom prst="flowChartAlternateProcess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Бюджет сельских поселений</a:t>
            </a:r>
            <a:endParaRPr lang="ru-RU" sz="1400" i="1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6156176" y="3789040"/>
            <a:ext cx="2430270" cy="2520280"/>
          </a:xfrm>
          <a:prstGeom prst="flowChartAlternateProcess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8" name="Блок-схема: альтернативный процесс 27"/>
          <p:cNvSpPr/>
          <p:nvPr/>
        </p:nvSpPr>
        <p:spPr>
          <a:xfrm>
            <a:off x="6300192" y="4728539"/>
            <a:ext cx="2160240" cy="1364757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i="1" dirty="0" smtClean="0">
                <a:latin typeface="+mj-lt"/>
              </a:rPr>
              <a:t>Бюджет Лямбирского муниципального района Республики Мордовия</a:t>
            </a:r>
            <a:endParaRPr lang="ru-RU" sz="1400" i="1" dirty="0">
              <a:latin typeface="+mj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91120" y="3920444"/>
            <a:ext cx="1728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Бюджет муниципального района </a:t>
            </a:r>
          </a:p>
          <a:p>
            <a:endParaRPr lang="ru-RU" dirty="0"/>
          </a:p>
        </p:txBody>
      </p:sp>
      <p:cxnSp>
        <p:nvCxnSpPr>
          <p:cNvPr id="36" name="Прямая со стрелкой 35"/>
          <p:cNvCxnSpPr>
            <a:stCxn id="10" idx="2"/>
          </p:cNvCxnSpPr>
          <p:nvPr/>
        </p:nvCxnSpPr>
        <p:spPr>
          <a:xfrm flipH="1">
            <a:off x="8100392" y="2946921"/>
            <a:ext cx="125760" cy="8421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10" idx="2"/>
          </p:cNvCxnSpPr>
          <p:nvPr/>
        </p:nvCxnSpPr>
        <p:spPr>
          <a:xfrm flipH="1">
            <a:off x="4860032" y="2946921"/>
            <a:ext cx="3366120" cy="15754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альтернативный процесс 4"/>
          <p:cNvSpPr/>
          <p:nvPr/>
        </p:nvSpPr>
        <p:spPr>
          <a:xfrm>
            <a:off x="899592" y="548680"/>
            <a:ext cx="7200800" cy="596402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6"/>
          </a:lnRef>
          <a:fillRef idx="1001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Весы бюджета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441800" y="1412776"/>
            <a:ext cx="2376264" cy="144016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Дефицит </a:t>
            </a:r>
            <a:r>
              <a:rPr lang="ru-RU" sz="1400" b="1" dirty="0">
                <a:solidFill>
                  <a:schemeClr val="bg2">
                    <a:lumMod val="10000"/>
                  </a:schemeClr>
                </a:solidFill>
              </a:rPr>
              <a:t>бюджета 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– превышение расходов бюджета над его доходами (Р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  <a:cs typeface="Times New Roman"/>
              </a:rPr>
              <a:t>&gt;Д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 algn="ctr"/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6192180" y="1392438"/>
            <a:ext cx="2376264" cy="136815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Профицит </a:t>
            </a:r>
            <a:r>
              <a:rPr lang="ru-RU" sz="1400" b="1" dirty="0">
                <a:solidFill>
                  <a:schemeClr val="bg2">
                    <a:lumMod val="10000"/>
                  </a:schemeClr>
                </a:solidFill>
              </a:rPr>
              <a:t>бюджета 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–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</a:rPr>
              <a:t>превышение доходов бюджета над его расходами 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его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</a:rPr>
              <a:t>(Р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cs typeface="Times New Roman"/>
              </a:rPr>
              <a:t>˂Д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 algn="ctr"/>
            <a:endParaRPr lang="ru-RU" dirty="0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334340" y="3125924"/>
            <a:ext cx="2376264" cy="1188514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</a:rPr>
              <a:t>Сбалансированныйбюджет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</a:rPr>
              <a:t>(Р</a:t>
            </a:r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cs typeface="Times New Roman"/>
              </a:rPr>
              <a:t>=Д</a:t>
            </a:r>
            <a:r>
              <a:rPr lang="ru-RU" sz="1400" dirty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 algn="ctr"/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009870" y="3676044"/>
            <a:ext cx="118813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0076" y="2967422"/>
            <a:ext cx="124351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48002" y="4411498"/>
            <a:ext cx="122671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Бюджет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389043" y="2876539"/>
            <a:ext cx="118813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998419" y="3556742"/>
            <a:ext cx="12241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375172" y="4411498"/>
            <a:ext cx="119327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Бюджет</a:t>
            </a:r>
            <a:endParaRPr lang="ru-RU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059832" y="4668750"/>
            <a:ext cx="12690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Доходы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99620" y="4668750"/>
            <a:ext cx="12241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Расходы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882266" y="5401062"/>
            <a:ext cx="1235451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Бюджет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300050" y="3404034"/>
            <a:ext cx="709820" cy="3823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7222555" y="3302748"/>
            <a:ext cx="877837" cy="37329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21" idx="3"/>
            <a:endCxn id="22" idx="1"/>
          </p:cNvCxnSpPr>
          <p:nvPr/>
        </p:nvCxnSpPr>
        <p:spPr>
          <a:xfrm>
            <a:off x="4328928" y="4884774"/>
            <a:ext cx="37069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1300050" y="3595228"/>
            <a:ext cx="360040" cy="78604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7661473" y="3489396"/>
            <a:ext cx="386773" cy="90728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514274" y="4884774"/>
            <a:ext cx="0" cy="51220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89267" y="4878422"/>
            <a:ext cx="2439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Недостающие средства берут в долг или из накоплений</a:t>
            </a:r>
            <a:endParaRPr lang="ru-RU" sz="14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741967" y="4884774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+mn-lt"/>
              </a:rPr>
              <a:t>Излишки средств направляют в накопление</a:t>
            </a:r>
            <a:endParaRPr lang="ru-RU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aimashkin\Desktop\scale_1200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333" y="1529940"/>
            <a:ext cx="2363014" cy="177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1115616" y="548680"/>
            <a:ext cx="7200800" cy="729223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Из чего состоят доходы и расходы?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36889" y="2903053"/>
            <a:ext cx="2065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Доходы</a:t>
            </a:r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827584" y="1433955"/>
            <a:ext cx="2160240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Земельный налог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6630860" y="3019767"/>
            <a:ext cx="1944216" cy="56679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Безвозмездные поступления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672313" y="2040960"/>
            <a:ext cx="2320765" cy="496393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Аренда земли и имущества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6553791" y="2175641"/>
            <a:ext cx="2021285" cy="612089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Единый налог на временный доход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6516216" y="1471337"/>
            <a:ext cx="2058860" cy="44549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имущество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672314" y="2841575"/>
            <a:ext cx="2284414" cy="45302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на доходы физических лиц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20" name="Стрелка вниз 19"/>
          <p:cNvSpPr/>
          <p:nvPr/>
        </p:nvSpPr>
        <p:spPr>
          <a:xfrm rot="16014617">
            <a:off x="3123746" y="1923295"/>
            <a:ext cx="321075" cy="642686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Стрелка вниз 27"/>
          <p:cNvSpPr/>
          <p:nvPr/>
        </p:nvSpPr>
        <p:spPr>
          <a:xfrm rot="6040230">
            <a:off x="6138967" y="2859480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Стрелка вниз 28"/>
          <p:cNvSpPr/>
          <p:nvPr/>
        </p:nvSpPr>
        <p:spPr>
          <a:xfrm rot="15608100">
            <a:off x="3162499" y="2581089"/>
            <a:ext cx="321075" cy="736375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Стрелка вниз 29"/>
          <p:cNvSpPr/>
          <p:nvPr/>
        </p:nvSpPr>
        <p:spPr>
          <a:xfrm rot="16388772">
            <a:off x="3130363" y="1302497"/>
            <a:ext cx="321075" cy="641984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Стрелка вниз 30"/>
          <p:cNvSpPr/>
          <p:nvPr/>
        </p:nvSpPr>
        <p:spPr>
          <a:xfrm rot="4036877">
            <a:off x="6049889" y="1426133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Стрелка вниз 31"/>
          <p:cNvSpPr/>
          <p:nvPr/>
        </p:nvSpPr>
        <p:spPr>
          <a:xfrm rot="5400000">
            <a:off x="6055872" y="2188376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3790035" y="5396578"/>
            <a:ext cx="2160240" cy="64615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Жилищно-коммунальное хозяйство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672314" y="4941168"/>
            <a:ext cx="2315510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ультура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611560" y="4047539"/>
            <a:ext cx="2220993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6516216" y="5095457"/>
            <a:ext cx="2058860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Прочие расходы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6650028" y="4247823"/>
            <a:ext cx="1925048" cy="40056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4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1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Спорт</a:t>
            </a:r>
            <a:endParaRPr lang="ru-RU" sz="1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39" name="Стрелка вниз 38"/>
          <p:cNvSpPr/>
          <p:nvPr/>
        </p:nvSpPr>
        <p:spPr>
          <a:xfrm rot="5091639">
            <a:off x="3049341" y="3765172"/>
            <a:ext cx="321075" cy="792867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2" name="Picture 4" descr="C:\Users\baimashkin\Desktop\fonstola.ru_360464_1680x10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496" y="3571063"/>
            <a:ext cx="2491795" cy="155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3855413" y="4721713"/>
            <a:ext cx="2142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Расходы</a:t>
            </a:r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4" name="Стрелка вниз 43"/>
          <p:cNvSpPr/>
          <p:nvPr/>
        </p:nvSpPr>
        <p:spPr>
          <a:xfrm rot="4320940">
            <a:off x="3148164" y="4721478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Стрелка вниз 44"/>
          <p:cNvSpPr/>
          <p:nvPr/>
        </p:nvSpPr>
        <p:spPr>
          <a:xfrm rot="16760766">
            <a:off x="6199270" y="4022895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6" name="Стрелка вниз 45"/>
          <p:cNvSpPr/>
          <p:nvPr/>
        </p:nvSpPr>
        <p:spPr>
          <a:xfrm rot="17139034">
            <a:off x="6138966" y="4721478"/>
            <a:ext cx="321075" cy="648072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7" name="Стрелка вниз 46"/>
          <p:cNvSpPr/>
          <p:nvPr/>
        </p:nvSpPr>
        <p:spPr>
          <a:xfrm rot="378463">
            <a:off x="4725973" y="5107808"/>
            <a:ext cx="321075" cy="359411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1077701" y="332656"/>
            <a:ext cx="7200800" cy="729223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Стадии бюджетного процесса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1909256" y="1196752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Составление проекта бюджета</a:t>
            </a:r>
            <a:endParaRPr lang="ru-RU" b="1" dirty="0"/>
          </a:p>
        </p:txBody>
      </p:sp>
      <p:sp>
        <p:nvSpPr>
          <p:cNvPr id="8" name="Куб 7"/>
          <p:cNvSpPr/>
          <p:nvPr/>
        </p:nvSpPr>
        <p:spPr>
          <a:xfrm>
            <a:off x="1931139" y="2132856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Рассмотрение и утверждение бюджета</a:t>
            </a:r>
            <a:endParaRPr lang="ru-RU" b="1" dirty="0"/>
          </a:p>
        </p:txBody>
      </p:sp>
      <p:sp>
        <p:nvSpPr>
          <p:cNvPr id="9" name="Куб 8"/>
          <p:cNvSpPr/>
          <p:nvPr/>
        </p:nvSpPr>
        <p:spPr>
          <a:xfrm>
            <a:off x="1898210" y="3068960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Исполнение</a:t>
            </a:r>
            <a:r>
              <a:rPr lang="ru-RU" dirty="0" smtClean="0"/>
              <a:t> </a:t>
            </a:r>
            <a:r>
              <a:rPr lang="ru-RU" b="1" dirty="0" smtClean="0"/>
              <a:t>бюджета</a:t>
            </a:r>
            <a:endParaRPr lang="ru-RU" b="1" dirty="0"/>
          </a:p>
        </p:txBody>
      </p:sp>
      <p:sp>
        <p:nvSpPr>
          <p:cNvPr id="10" name="Куб 9"/>
          <p:cNvSpPr/>
          <p:nvPr/>
        </p:nvSpPr>
        <p:spPr>
          <a:xfrm>
            <a:off x="1877880" y="3977830"/>
            <a:ext cx="5278676" cy="1080120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Составление, внешняя проверка, рассмотрение и утверждение бюджетной отчетности</a:t>
            </a:r>
            <a:endParaRPr lang="ru-RU" b="1" dirty="0"/>
          </a:p>
        </p:txBody>
      </p:sp>
      <p:sp>
        <p:nvSpPr>
          <p:cNvPr id="11" name="Куб 10"/>
          <p:cNvSpPr/>
          <p:nvPr/>
        </p:nvSpPr>
        <p:spPr>
          <a:xfrm>
            <a:off x="1877880" y="5057950"/>
            <a:ext cx="5256584" cy="936104"/>
          </a:xfrm>
          <a:prstGeom prst="cub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Муниципальный финансовый контроль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4043936"/>
          </a:xfrm>
        </p:spPr>
        <p:txBody>
          <a:bodyPr>
            <a:normAutofit lnSpcReduction="10000"/>
          </a:bodyPr>
          <a:lstStyle/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Прогнозе социально-экономического развития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Лямбирского муниципального района</a:t>
            </a: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Республики Мордовия (разрабатывает Экономическое управление Администрации Лямбирского муниципального района Республики Мордовия)</a:t>
            </a:r>
          </a:p>
          <a:p>
            <a:pPr marL="0" indent="0">
              <a:buNone/>
              <a:tabLst>
                <a:tab pos="341313" algn="l"/>
                <a:tab pos="7651750" algn="l"/>
              </a:tabLst>
            </a:pPr>
            <a:endParaRPr lang="ru-RU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Основных направлениях бюджетной и налоговой политики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Лямбирского муниципального района Республики Мордовия (разрабатывает Финансовое управление Администрации Лямбирского муниципального района Республики Мордовия)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z="18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Муниципальных программах </a:t>
            </a:r>
            <a:r>
              <a:rPr lang="ru-RU" sz="1800" dirty="0" smtClean="0">
                <a:solidFill>
                  <a:schemeClr val="bg2">
                    <a:lumMod val="10000"/>
                  </a:schemeClr>
                </a:solidFill>
              </a:rPr>
              <a:t>(проектах муниципальных программ, проектах изменений указанных программ) – разрабатывают управления и отделы Администрации Лямбирского муниципального района Республики Мордовия. 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3904" y="548680"/>
            <a:ext cx="7215238" cy="1008112"/>
          </a:xfrm>
          <a:prstGeom prst="roundRect">
            <a:avLst/>
          </a:prstGeom>
          <a:ln w="1270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Составление </a:t>
            </a:r>
            <a:r>
              <a:rPr lang="ru-RU" sz="2800" b="1" i="1" dirty="0">
                <a:ln>
                  <a:solidFill>
                    <a:sysClr val="windowText" lastClr="000000"/>
                  </a:solidFill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 бюджета основывается на: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Содержимое 3"/>
          <p:cNvSpPr>
            <a:spLocks noGrp="1"/>
          </p:cNvSpPr>
          <p:nvPr>
            <p:ph idx="1"/>
          </p:nvPr>
        </p:nvSpPr>
        <p:spPr>
          <a:xfrm>
            <a:off x="460192" y="1619672"/>
            <a:ext cx="8032948" cy="4617640"/>
          </a:xfrm>
        </p:spPr>
        <p:txBody>
          <a:bodyPr>
            <a:normAutofit/>
          </a:bodyPr>
          <a:lstStyle/>
          <a:p>
            <a:pPr indent="0" algn="just">
              <a:buFontTx/>
              <a:buNone/>
            </a:pP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обеспечение устойчивости и сбалансированности бюджета, сохранение долговой устойчивости в условиях ухудшения экономической ситуации, связанной с распространением новой коронавирусной инфекции, и падения собственных доходов;</a:t>
            </a:r>
          </a:p>
          <a:p>
            <a:pPr indent="0" algn="just">
              <a:buFontTx/>
              <a:buNone/>
            </a:pP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концентрация финансовых ресурсов на достижении целей, показателей и результатов региональных проектов, направленных на достижение соответствующих результатов федеральных проектов;</a:t>
            </a:r>
          </a:p>
          <a:p>
            <a:pPr indent="0" algn="just">
              <a:buFontTx/>
              <a:buNone/>
            </a:pP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 повышение эффективности использования бюджетных средств;</a:t>
            </a:r>
          </a:p>
          <a:p>
            <a:pPr indent="0" algn="just">
              <a:buNone/>
            </a:pP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 развитие системы межбюджетных отношений;</a:t>
            </a:r>
          </a:p>
          <a:p>
            <a:pPr indent="0" algn="just">
              <a:buNone/>
            </a:pPr>
            <a:r>
              <a:rPr lang="ru-RU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обеспечение прозрачности и открытости бюджетного процесса, доступности информации о муниципальных финансах Лямбирскго муниципального района.</a:t>
            </a:r>
            <a:endParaRPr lang="ru-RU" sz="2000" dirty="0"/>
          </a:p>
          <a:p>
            <a:pPr indent="0">
              <a:buNone/>
            </a:pPr>
            <a:endParaRPr lang="ru-RU" sz="1400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476672"/>
            <a:ext cx="8143875" cy="1143000"/>
          </a:xfrm>
          <a:prstGeom prst="roundRect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направления бюджетной и налоговой политики на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плановый период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2022-2023 </a:t>
            </a:r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42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95967"/>
              </p:ext>
            </p:extLst>
          </p:nvPr>
        </p:nvGraphicFramePr>
        <p:xfrm>
          <a:off x="595859" y="1700808"/>
          <a:ext cx="7920037" cy="4244974"/>
        </p:xfrm>
        <a:graphic>
          <a:graphicData uri="http://schemas.openxmlformats.org/drawingml/2006/table">
            <a:tbl>
              <a:tblPr/>
              <a:tblGrid>
                <a:gridCol w="503237"/>
                <a:gridCol w="3241674"/>
                <a:gridCol w="2014539"/>
                <a:gridCol w="2160587"/>
              </a:tblGrid>
              <a:tr h="8961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Показатель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(факт)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2021 год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Доходы, всего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 том числе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Налоговые  и неналоговые доходы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661126,4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123915,1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537211,3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399907,4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125110,5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274796,9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Расходы, всего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667341,7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405651,4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Дефицит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- 6215,3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-5744,0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Блок-схема: альтернативный процесс 2"/>
          <p:cNvSpPr/>
          <p:nvPr/>
        </p:nvSpPr>
        <p:spPr>
          <a:xfrm>
            <a:off x="827584" y="548680"/>
            <a:ext cx="7456589" cy="1080120"/>
          </a:xfrm>
          <a:prstGeom prst="flowChartAlternateProcess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Основные</a:t>
            </a:r>
            <a:r>
              <a:rPr lang="ru-RU" sz="2000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 характеристики бюджета Лямбирского муниципального района в </a:t>
            </a:r>
            <a:r>
              <a:rPr lang="ru-RU" sz="20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2021 </a:t>
            </a:r>
            <a:r>
              <a:rPr lang="ru-RU" sz="2000" b="1" i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UPC" pitchFamily="18" charset="-34"/>
              </a:rPr>
              <a:t>году (тыс.рублей)</a:t>
            </a:r>
            <a:endParaRPr lang="ru-RU" sz="20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47667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Основные характеристики бюджета Лямбирского муниципального района за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2017-2021 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годы (млн.рублей)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7966465"/>
              </p:ext>
            </p:extLst>
          </p:nvPr>
        </p:nvGraphicFramePr>
        <p:xfrm>
          <a:off x="1704020" y="155679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28625"/>
            <a:ext cx="8532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Динамика доходов бюджета Лямбирского муниципального района за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2017-2021 </a:t>
            </a:r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годы (млн.рублей)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0863554"/>
              </p:ext>
            </p:extLst>
          </p:nvPr>
        </p:nvGraphicFramePr>
        <p:xfrm>
          <a:off x="467544" y="1556792"/>
          <a:ext cx="8208912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055006" y="2328349"/>
            <a:ext cx="2432134" cy="35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500" b="1" u="sng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Times New Roman" pitchFamily="18" charset="0"/>
              </a:rPr>
              <a:t>Безвозмездные поступления</a:t>
            </a:r>
          </a:p>
          <a:p>
            <a:pPr algn="ctr" eaLnBrk="0" hangingPunct="0">
              <a:defRPr/>
            </a:pPr>
            <a:r>
              <a:rPr lang="ru-RU" sz="1400" kern="0" dirty="0" smtClean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</a:t>
            </a: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лиц (кроме налоговых и неналоговых доходов)</a:t>
            </a:r>
          </a:p>
        </p:txBody>
      </p:sp>
      <p:sp>
        <p:nvSpPr>
          <p:cNvPr id="5" name="Овал 4"/>
          <p:cNvSpPr/>
          <p:nvPr/>
        </p:nvSpPr>
        <p:spPr>
          <a:xfrm>
            <a:off x="1715405" y="429493"/>
            <a:ext cx="5425157" cy="1440160"/>
          </a:xfrm>
          <a:prstGeom prst="ellipse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Доходы бюджета </a:t>
            </a: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поступающие в бюджет денежные средства</a:t>
            </a:r>
            <a:endParaRPr lang="ru-RU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059832" y="2707070"/>
            <a:ext cx="2736304" cy="3312368"/>
          </a:xfrm>
          <a:prstGeom prst="roundRect">
            <a:avLst/>
          </a:prstGeom>
          <a:noFill/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Неналоговые </a:t>
            </a:r>
            <a:r>
              <a:rPr lang="ru-RU" sz="1500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доходы</a:t>
            </a:r>
            <a:endParaRPr lang="ru-RU" sz="1400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algn="ctr"/>
            <a:r>
              <a:rPr lang="ru-RU" sz="1400" dirty="0" smtClean="0">
                <a:solidFill>
                  <a:schemeClr val="tx2"/>
                </a:solidFill>
                <a:cs typeface="Times New Roman" pitchFamily="18" charset="0"/>
              </a:rPr>
              <a:t>Платежи</a:t>
            </a: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, которые включают в себя</a:t>
            </a:r>
            <a:r>
              <a:rPr lang="en-US" sz="1400" dirty="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400" dirty="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3528" y="2399176"/>
            <a:ext cx="2664296" cy="3766128"/>
          </a:xfrm>
          <a:prstGeom prst="roundRect">
            <a:avLst/>
          </a:prstGeom>
          <a:noFill/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eaLnBrk="0" hangingPunct="0">
              <a:defRPr/>
            </a:pPr>
            <a:r>
              <a:rPr lang="ru-RU" sz="1500" b="1" u="sng" kern="0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Налоговые доходы</a:t>
            </a:r>
          </a:p>
          <a:p>
            <a:pPr lvl="0" algn="ctr" eaLnBrk="0" hangingPunct="0">
              <a:defRPr/>
            </a:pPr>
            <a:r>
              <a:rPr lang="ru-RU" sz="1400" kern="0" dirty="0">
                <a:solidFill>
                  <a:srgbClr val="323232"/>
                </a:solidFill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Лямбирского муниципального района </a:t>
            </a:r>
          </a:p>
          <a:p>
            <a:pPr algn="ctr"/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889861" y="2279467"/>
            <a:ext cx="2762424" cy="3748113"/>
          </a:xfrm>
          <a:prstGeom prst="roundRect">
            <a:avLst/>
          </a:prstGeom>
          <a:noFill/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71073" y="3501008"/>
            <a:ext cx="551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5" name="Стрелка вправо с вырезом 14"/>
          <p:cNvSpPr/>
          <p:nvPr/>
        </p:nvSpPr>
        <p:spPr>
          <a:xfrm rot="18659523">
            <a:off x="1168009" y="1536135"/>
            <a:ext cx="975333" cy="671291"/>
          </a:xfrm>
          <a:prstGeom prst="notchedRightArrow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Стрелка вправо с вырезом 22"/>
          <p:cNvSpPr/>
          <p:nvPr/>
        </p:nvSpPr>
        <p:spPr>
          <a:xfrm rot="13638020">
            <a:off x="6736997" y="1488968"/>
            <a:ext cx="841948" cy="645877"/>
          </a:xfrm>
          <a:prstGeom prst="notchedRightArrow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вправо с вырезом 23"/>
          <p:cNvSpPr/>
          <p:nvPr/>
        </p:nvSpPr>
        <p:spPr>
          <a:xfrm rot="16200000">
            <a:off x="4031591" y="1933128"/>
            <a:ext cx="742454" cy="648071"/>
          </a:xfrm>
          <a:prstGeom prst="notchedRightArrow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1001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428625"/>
            <a:ext cx="9144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Структура налоговых доходов бюджета Лямбирского муниципального района в </a:t>
            </a:r>
            <a:r>
              <a:rPr lang="ru-RU" sz="20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2021 </a:t>
            </a: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году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689585808"/>
              </p:ext>
            </p:extLst>
          </p:nvPr>
        </p:nvGraphicFramePr>
        <p:xfrm>
          <a:off x="647564" y="1136511"/>
          <a:ext cx="8028892" cy="5721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42938"/>
            <a:ext cx="9144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2000" b="1" u="sng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Структура неналоговых доходов бюджета Лямбирского муниципального района в  </a:t>
            </a:r>
            <a:r>
              <a:rPr lang="ru-RU" sz="2000" b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2021году</a:t>
            </a:r>
            <a:endParaRPr lang="ru-RU" sz="2000" b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570511354"/>
              </p:ext>
            </p:extLst>
          </p:nvPr>
        </p:nvGraphicFramePr>
        <p:xfrm>
          <a:off x="-1003" y="1152388"/>
          <a:ext cx="9001156" cy="5372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ctr"/>
            <a:r>
              <a:rPr lang="ru-RU" sz="2000" b="1" u="sng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Расходная часть бюджета Лямбирского муниципального района </a:t>
            </a:r>
          </a:p>
        </p:txBody>
      </p:sp>
      <p:graphicFrame>
        <p:nvGraphicFramePr>
          <p:cNvPr id="4" name="Group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267836"/>
              </p:ext>
            </p:extLst>
          </p:nvPr>
        </p:nvGraphicFramePr>
        <p:xfrm>
          <a:off x="467544" y="831542"/>
          <a:ext cx="8280920" cy="7265395"/>
        </p:xfrm>
        <a:graphic>
          <a:graphicData uri="http://schemas.openxmlformats.org/drawingml/2006/table">
            <a:tbl>
              <a:tblPr/>
              <a:tblGrid>
                <a:gridCol w="6757504"/>
                <a:gridCol w="1523416"/>
              </a:tblGrid>
              <a:tr h="720080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Расходы бюджета Лямбирского муниципального района, тыс. рублей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2021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396535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405651,4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72731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35494,7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(8,75%)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14759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2985,2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(0,74%)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8795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15023,0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(3,7%)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42831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1725,4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(0,43%)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384859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277598,7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(68,43%)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7525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46277,6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(11,40%)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9119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21926,0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(5,41%)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0713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305,9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(0,08%)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2307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1600,0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(0,39%)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67005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(0,02 %)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554953">
                <a:tc>
                  <a:txBody>
                    <a:bodyPr/>
                    <a:lstStyle/>
                    <a:p>
                      <a:pPr marL="0" marR="0" lvl="0" indent="-346075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субъектов Российской Федерации и муниципальных образований 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2644,9</a:t>
                      </a:r>
                    </a:p>
                    <a:p>
                      <a:pPr marL="0" marR="0" lvl="0" indent="-346075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(0,65%)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42408"/>
              </p:ext>
            </p:extLst>
          </p:nvPr>
        </p:nvGraphicFramePr>
        <p:xfrm>
          <a:off x="323528" y="1039962"/>
          <a:ext cx="8568953" cy="5485382"/>
        </p:xfrm>
        <a:graphic>
          <a:graphicData uri="http://schemas.openxmlformats.org/drawingml/2006/table">
            <a:tbl>
              <a:tblPr/>
              <a:tblGrid>
                <a:gridCol w="7115291"/>
                <a:gridCol w="1453662"/>
              </a:tblGrid>
              <a:tr h="6379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159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15023,0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459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предоставлению 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97,5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042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содействию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743,0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042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961,2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5457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1870,0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41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Мероприятия по реализации проектов комплексного обустройства площадок под компактную жилищную застройку в сельской местности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116632"/>
            <a:ext cx="8784976" cy="923330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Расходы по отрасли «Сельское хозяйство и рыболовство»  Лямбирского муниципального района (тыс.рублей)</a:t>
            </a:r>
            <a:b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Доля отрасли в общих расходах в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2021 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году –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3,7 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11955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dirty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dirty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  <a:t>Расходы Дорожного фонда Лямбирского муниципального района (тыс.рублей)</a:t>
            </a:r>
            <a:br>
              <a:rPr lang="ru-RU" sz="2000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/>
            </a:r>
            <a:b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Доля отрасли в общих расходах в 2021 году – 2,8 %</a:t>
            </a:r>
          </a:p>
        </p:txBody>
      </p:sp>
      <p:graphicFrame>
        <p:nvGraphicFramePr>
          <p:cNvPr id="28702" name="Group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590273"/>
              </p:ext>
            </p:extLst>
          </p:nvPr>
        </p:nvGraphicFramePr>
        <p:xfrm>
          <a:off x="611560" y="1700808"/>
          <a:ext cx="7992888" cy="3752001"/>
        </p:xfrm>
        <a:graphic>
          <a:graphicData uri="http://schemas.openxmlformats.org/drawingml/2006/table">
            <a:tbl>
              <a:tblPr/>
              <a:tblGrid>
                <a:gridCol w="4265321"/>
                <a:gridCol w="3727567"/>
              </a:tblGrid>
              <a:tr h="419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11374,4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2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ремонт, ремонт и содержание автомобильных дорог общего пользования местного значения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4019,4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77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соответствии с заключенными соглашениями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7355,0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0024" y="332656"/>
            <a:ext cx="8732456" cy="92333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Расходы по отрасли "Образование" Лямбирского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Доля отрасли в общих расходах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2021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году –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68,43%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091520268"/>
              </p:ext>
            </p:extLst>
          </p:nvPr>
        </p:nvGraphicFramePr>
        <p:xfrm>
          <a:off x="251520" y="1255986"/>
          <a:ext cx="8722712" cy="5485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332656"/>
            <a:ext cx="9144000" cy="1200150"/>
          </a:xfrm>
          <a:prstGeom prst="rect">
            <a:avLst/>
          </a:prstGeom>
          <a:solidFill>
            <a:schemeClr val="bg2"/>
          </a:solidFill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+mn-lt"/>
                <a:cs typeface="+mn-cs"/>
              </a:rPr>
              <a:t>Расходы по отрасли "Культура" Лямбирского муниципального района (тыс.рублей)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ru-RU" b="1" dirty="0">
              <a:solidFill>
                <a:srgbClr val="000000"/>
              </a:solidFill>
              <a:latin typeface="+mn-lt"/>
              <a:cs typeface="+mn-cs"/>
            </a:endParaRP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Доля отрасли в общих расходах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2021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году –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11,4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%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850512189"/>
              </p:ext>
            </p:extLst>
          </p:nvPr>
        </p:nvGraphicFramePr>
        <p:xfrm>
          <a:off x="1524000" y="170080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260648"/>
            <a:ext cx="8712968" cy="120032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Расходы по отрасли "Физическая культура и спорт" Лямбирского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Доля отрасли в общих расходах в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2021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году -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0,08 %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689080326"/>
              </p:ext>
            </p:extLst>
          </p:nvPr>
        </p:nvGraphicFramePr>
        <p:xfrm>
          <a:off x="1487996" y="1700808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742325"/>
              </p:ext>
            </p:extLst>
          </p:nvPr>
        </p:nvGraphicFramePr>
        <p:xfrm>
          <a:off x="642938" y="2000250"/>
          <a:ext cx="7929562" cy="3516982"/>
        </p:xfrm>
        <a:graphic>
          <a:graphicData uri="http://schemas.openxmlformats.org/drawingml/2006/table">
            <a:tbl>
              <a:tblPr/>
              <a:tblGrid>
                <a:gridCol w="4507331"/>
                <a:gridCol w="3422231"/>
              </a:tblGrid>
              <a:tr h="900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2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21926,0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2673,9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10695,1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8557,0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51520" y="332656"/>
            <a:ext cx="8640960" cy="149271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Расходы по отрасли «Социальная политика» Лямбирского муниципального района (тыс.рублей) </a:t>
            </a:r>
          </a:p>
          <a:p>
            <a:pPr algn="ctr">
              <a:buFontTx/>
              <a:buNone/>
            </a:pPr>
            <a:endParaRPr lang="ru-RU" sz="1050" b="1" dirty="0" smtClean="0"/>
          </a:p>
          <a:p>
            <a:pPr algn="ctr">
              <a:buFontTx/>
              <a:buNone/>
            </a:pPr>
            <a:endParaRPr lang="ru-RU" sz="1050" b="1" dirty="0"/>
          </a:p>
          <a:p>
            <a:pPr algn="ctr">
              <a:buFontTx/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Доля отрасли в общих расходах в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2021 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году –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5,41%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7188" y="1847545"/>
            <a:ext cx="2428875" cy="18573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дотаций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представляются на безвозмездной и безвозвратной основе без установления направлений и (или) условий их использования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86125" y="2286000"/>
            <a:ext cx="2500313" cy="17145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республиканского бюджета в бюджет Лямбирского муниципального района перечисляются межбюджетные трансферты в форме: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86500" y="1857375"/>
            <a:ext cx="2571750" cy="19288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субсидий </a:t>
            </a:r>
            <a:r>
              <a:rPr lang="ru-RU" sz="1200" dirty="0">
                <a:solidFill>
                  <a:schemeClr val="tx1"/>
                </a:solidFill>
              </a:rPr>
              <a:t>– </a:t>
            </a:r>
          </a:p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предоставляются бюджетам муниципальных образований в целях софинансирования расходных обязательств, возникающих при выполнении полномочий органов местного самоуправления по  вопросам местного значения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625" y="3857624"/>
            <a:ext cx="2500312" cy="24288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u="sng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субвенций</a:t>
            </a:r>
            <a:r>
              <a:rPr lang="ru-RU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–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бюджетные средства, предоставленные бюджету другого уровня бюджетной системы Российской Федерации на безвозмездных и безвозвратных основах на осуществление определенных целевых расходов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15063" y="4214813"/>
            <a:ext cx="2500312" cy="9286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иных межбюджетных трансфертов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504" y="188640"/>
            <a:ext cx="9036496" cy="1512165"/>
          </a:xfrm>
          <a:prstGeom prst="round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u="sng" dirty="0">
                <a:solidFill>
                  <a:schemeClr val="bg2">
                    <a:lumMod val="10000"/>
                  </a:schemeClr>
                </a:solidFill>
              </a:rPr>
              <a:t>Межбюджетные трансферты </a:t>
            </a:r>
            <a:r>
              <a:rPr lang="ru-RU" i="1" dirty="0">
                <a:solidFill>
                  <a:schemeClr val="bg2">
                    <a:lumMod val="10000"/>
                  </a:schemeClr>
                </a:solidFill>
              </a:rPr>
              <a:t>– средства, предоставляемые одним бюджетом бюджетной системы Российской Федерации другому бюджету бюджетной системы Российской Федерации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810163" y="2773610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2821781" y="2821781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2928938" y="3929063"/>
            <a:ext cx="428625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715000" y="3929063"/>
            <a:ext cx="500063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224136"/>
          </a:xfrm>
          <a:solidFill>
            <a:schemeClr val="bg2"/>
          </a:solidFill>
        </p:spPr>
        <p:txBody>
          <a:bodyPr/>
          <a:lstStyle/>
          <a:p>
            <a:pPr algn="ctr"/>
            <a:r>
              <a:rPr lang="ru-RU" sz="1800" b="1" dirty="0" smtClean="0">
                <a:solidFill>
                  <a:schemeClr val="bg2">
                    <a:lumMod val="10000"/>
                  </a:schemeClr>
                </a:solidFill>
              </a:rPr>
              <a:t>Межбюджетные трансферты из республиканского бюджета Республики Мордовия бюджету Лямбирского муниципального района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721333823"/>
              </p:ext>
            </p:extLst>
          </p:nvPr>
        </p:nvGraphicFramePr>
        <p:xfrm>
          <a:off x="467544" y="1700808"/>
          <a:ext cx="4032448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27584" y="590685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+mn-lt"/>
              </a:rPr>
              <a:t>537,2 млн.руб.</a:t>
            </a:r>
            <a:endParaRPr lang="ru-RU" b="1" dirty="0">
              <a:latin typeface="+mn-lt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523930387"/>
              </p:ext>
            </p:extLst>
          </p:nvPr>
        </p:nvGraphicFramePr>
        <p:xfrm>
          <a:off x="4644008" y="1700808"/>
          <a:ext cx="4032448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64088" y="591147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+mn-lt"/>
              </a:rPr>
              <a:t>274,8 млн.руб.</a:t>
            </a:r>
            <a:endParaRPr lang="ru-RU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63688" y="116632"/>
            <a:ext cx="5737250" cy="765845"/>
          </a:xfrm>
          <a:prstGeom prst="roundRect">
            <a:avLst/>
          </a:prstGeom>
          <a:ln w="127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1001">
            <a:schemeClr val="lt2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chemeClr val="bg2">
                    <a:lumMod val="10000"/>
                  </a:schemeClr>
                </a:solidFill>
              </a:rPr>
              <a:t>Программный бюджет</a:t>
            </a:r>
          </a:p>
          <a:p>
            <a:pPr algn="ctr"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0723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6858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400" b="1"/>
          </a:p>
          <a:p>
            <a:pPr algn="ctr"/>
            <a:endParaRPr lang="ru-RU" sz="1200">
              <a:solidFill>
                <a:srgbClr val="0000CC"/>
              </a:solidFill>
            </a:endParaRPr>
          </a:p>
          <a:p>
            <a:pPr algn="ctr"/>
            <a:endParaRPr lang="ru-RU" sz="2400">
              <a:solidFill>
                <a:srgbClr val="0000CC"/>
              </a:solidFill>
            </a:endParaRPr>
          </a:p>
          <a:p>
            <a:pPr algn="ctr"/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395536" y="1052736"/>
            <a:ext cx="8316416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dirty="0"/>
              <a:t>Бюджет Лямбирского муниципального района является </a:t>
            </a:r>
            <a:r>
              <a:rPr lang="ru-RU" b="1" dirty="0"/>
              <a:t>программным</a:t>
            </a:r>
            <a:r>
              <a:rPr lang="ru-RU" dirty="0"/>
              <a:t>. Каждая из программ имеет свои цели и задачи, комплекс мероприятий и </a:t>
            </a:r>
            <a:r>
              <a:rPr lang="ru-RU" b="1" dirty="0"/>
              <a:t>показатели результативности </a:t>
            </a:r>
            <a:r>
              <a:rPr lang="ru-RU" dirty="0"/>
              <a:t>(индикаторы). Программный бюджет позволяет оценить, насколько эффективно используются бюджетные средства. </a:t>
            </a:r>
            <a:br>
              <a:rPr lang="ru-RU" dirty="0"/>
            </a:br>
            <a:r>
              <a:rPr lang="ru-RU" b="1" dirty="0"/>
              <a:t>«Бюджет для граждан» </a:t>
            </a:r>
            <a:r>
              <a:rPr lang="ru-RU" dirty="0"/>
              <a:t>рассказывает о наиболее социально значимых муниципальных программах, а также о тех результатах, которые должны быть достигнуты в </a:t>
            </a:r>
            <a:r>
              <a:rPr lang="ru-RU" dirty="0" smtClean="0"/>
              <a:t>2021 </a:t>
            </a:r>
            <a:r>
              <a:rPr lang="ru-RU" dirty="0"/>
              <a:t>году. </a:t>
            </a:r>
            <a:br>
              <a:rPr lang="ru-RU" dirty="0"/>
            </a:br>
            <a:r>
              <a:rPr lang="ru-RU" dirty="0"/>
              <a:t>Подробная информация обо всех принятых муниципальных программах, их целях, мероприятиях, финансировании содержится на сайте Администрации Лямбирского муниципального района в разделе «Муниципальные программы»</a:t>
            </a:r>
            <a:r>
              <a:rPr lang="en-US" dirty="0" smtClean="0"/>
              <a:t>:</a:t>
            </a:r>
            <a:r>
              <a:rPr lang="en-US" i="1" dirty="0"/>
              <a:t/>
            </a:r>
            <a:br>
              <a:rPr lang="en-US" i="1" dirty="0"/>
            </a:br>
            <a:r>
              <a:rPr lang="en-US" b="1" i="1" dirty="0"/>
              <a:t> http://lyambir.e-mordovia.ru/content/view/5446 </a:t>
            </a:r>
            <a:endParaRPr lang="ru-RU" b="1" i="1" dirty="0"/>
          </a:p>
        </p:txBody>
      </p:sp>
      <p:sp>
        <p:nvSpPr>
          <p:cNvPr id="30725" name="Прямоугольник 6"/>
          <p:cNvSpPr>
            <a:spLocks noChangeArrowheads="1"/>
          </p:cNvSpPr>
          <p:nvPr/>
        </p:nvSpPr>
        <p:spPr bwMode="auto">
          <a:xfrm>
            <a:off x="3203848" y="4653136"/>
            <a:ext cx="6000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 dirty="0"/>
              <a:t>Важно! </a:t>
            </a:r>
            <a:r>
              <a:rPr lang="ru-RU" dirty="0"/>
              <a:t>Ежегодно проводится мониторинг эффективности реализации муниципальных программ, а значит, эффективности расходов бюджетных средств. Мониторинг размещен </a:t>
            </a:r>
            <a:r>
              <a:rPr lang="ru-RU" dirty="0" smtClean="0"/>
              <a:t>на</a:t>
            </a:r>
          </a:p>
          <a:p>
            <a:r>
              <a:rPr lang="ru-RU" dirty="0" smtClean="0"/>
              <a:t>сайте </a:t>
            </a:r>
            <a:r>
              <a:rPr lang="ru-RU" dirty="0"/>
              <a:t>Администрации Лямбирского муниципального района в разделе «Муниципальные программы».</a:t>
            </a:r>
          </a:p>
        </p:txBody>
      </p:sp>
      <p:pic>
        <p:nvPicPr>
          <p:cNvPr id="2050" name="Picture 2" descr="C:\Users\baimashkin\Desktop\scale_1200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89" y="4742191"/>
            <a:ext cx="2664296" cy="157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25590"/>
              </p:ext>
            </p:extLst>
          </p:nvPr>
        </p:nvGraphicFramePr>
        <p:xfrm>
          <a:off x="251520" y="1340768"/>
          <a:ext cx="8495928" cy="5183470"/>
        </p:xfrm>
        <a:graphic>
          <a:graphicData uri="http://schemas.openxmlformats.org/drawingml/2006/table">
            <a:tbl>
              <a:tblPr/>
              <a:tblGrid>
                <a:gridCol w="5689646"/>
                <a:gridCol w="2806282"/>
              </a:tblGrid>
              <a:tr h="650719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Наименование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Сумма </a:t>
                      </a:r>
                      <a:r>
                        <a:rPr lang="ru-RU" sz="14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(тыс. руб</a:t>
                      </a: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.)</a:t>
                      </a: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9620"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ВСЕГО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+mn-lt"/>
                          <a:ea typeface="Arial"/>
                          <a:cs typeface="Times New Roman"/>
                        </a:rPr>
                        <a:t>405651,4</a:t>
                      </a:r>
                      <a:endParaRPr lang="ru-RU" sz="1400" b="1" dirty="0">
                        <a:latin typeface="+mn-lt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25581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Лямбирского муниципального района "Развитие муниципальной службы в Лямбирском муниципальном районе на 2015 - 2021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55,0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387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жилищного строительства в Лямбирском муниципальном районе Республики Мордовия на 2017-2021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7168,9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387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образования в Лямбирском муниципальном районе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267762,6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387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 программа "Развитие сферы культуры  и туризма Лямбирского муниципального района 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70570,9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387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физической культуры и спорта в  Лямбирском муниципальном районе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305,9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25581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«Развития сельского хозяйства и регулирования рынков сельскохозяйственной продукции, сырья и продовольствия в Лямбирском муниципальном районе на 2013-2025 годы»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1866,7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25581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Лямбирского муниципального района Республики Мордовия "Энергосбережение и повышение энергетической эффективности на территории Лямбирского муниципального района" на 2016-2021 годы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7,0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6473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автомобильных дорог в Лямбирском муниципальном  районе Республики Мордовия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11374,4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25581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Повышения эффективности управления муниципальными финансами в Лямбирском муниципальном районе Республики Мордовия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Times New Roman"/>
                        </a:rPr>
                        <a:t>7372,8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0977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Лямбирского муниципального района "Формирование информационного общества в период до 2021 года"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103,0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7124" y="40466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Муниципальные программы Лямбирского муниципального района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89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722222"/>
              </p:ext>
            </p:extLst>
          </p:nvPr>
        </p:nvGraphicFramePr>
        <p:xfrm>
          <a:off x="323528" y="332656"/>
          <a:ext cx="8568952" cy="2664296"/>
        </p:xfrm>
        <a:graphic>
          <a:graphicData uri="http://schemas.openxmlformats.org/drawingml/2006/table">
            <a:tbl>
              <a:tblPr/>
              <a:tblGrid>
                <a:gridCol w="7103504"/>
                <a:gridCol w="1465448"/>
              </a:tblGrid>
              <a:tr h="502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"Гармонизация межнациональных и межконфессиональных отношений в Лямбирском муниципальном районе Республики Мордовия" на 2015-2025 годы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157,0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618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8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 и поддержка субъектов малого и среднего предпринимательства в Лямбирском муниципальном районе 2016-2021 годы"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8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Единой дежурно - диспетчерской службы Лямбирского муниципального района на 2016-2021 годы"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1339,3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8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"Управление муниципальным имуществом и земельными ресурсами в Лямбирском муниципальном районе Республики Мордовия на 2017-2021 годы"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1050,0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85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"Обеспечение общественного порядка и противодействие преступности в Лямбирском муниципальном районе на 2017-2021 годы"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841,9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184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территорий»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" charset="0"/>
                          <a:cs typeface="Times New Roman" panose="02020603050405020304" pitchFamily="18" charset="0"/>
                        </a:rPr>
                        <a:t>50,0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Arial" charset="0"/>
                        <a:cs typeface="Times New Roman" panose="02020603050405020304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58175" cy="5114925"/>
          </a:xfrm>
        </p:spPr>
        <p:txBody>
          <a:bodyPr/>
          <a:lstStyle/>
          <a:p>
            <a:pPr marL="0" indent="0">
              <a:buClr>
                <a:schemeClr val="bg2">
                  <a:lumMod val="10000"/>
                </a:schemeClr>
              </a:buClr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Адрес местонахождения</a:t>
            </a:r>
            <a:r>
              <a:rPr lang="en-US" sz="2400" b="1" i="1" dirty="0" smtClean="0">
                <a:solidFill>
                  <a:schemeClr val="accent2"/>
                </a:solidFill>
              </a:rPr>
              <a:t>: </a:t>
            </a:r>
            <a:endParaRPr lang="ru-RU" sz="2400" b="1" i="1" dirty="0" smtClean="0">
              <a:solidFill>
                <a:schemeClr val="accent2"/>
              </a:solidFill>
            </a:endParaRPr>
          </a:p>
          <a:p>
            <a:pPr>
              <a:buFontTx/>
              <a:buNone/>
            </a:pPr>
            <a:r>
              <a:rPr lang="ru-RU" sz="1800" b="1" dirty="0" smtClean="0"/>
              <a:t>      </a:t>
            </a:r>
            <a:r>
              <a:rPr lang="ru-RU" sz="1800" i="1" dirty="0" smtClean="0"/>
              <a:t>Финансовое управление Администрации Лямбирского муниципального района </a:t>
            </a:r>
            <a:r>
              <a:rPr lang="en-US" sz="1800" i="1" dirty="0" smtClean="0"/>
              <a:t>: </a:t>
            </a:r>
            <a:r>
              <a:rPr lang="ru-RU" sz="1800" i="1" dirty="0" smtClean="0"/>
              <a:t>с. Лямбирь ул.Ленина , д.11</a:t>
            </a:r>
          </a:p>
          <a:p>
            <a:pPr>
              <a:buFontTx/>
              <a:buNone/>
            </a:pPr>
            <a:endParaRPr lang="ru-RU" sz="1800" dirty="0" smtClean="0"/>
          </a:p>
          <a:p>
            <a:pPr marL="0" indent="0">
              <a:buClr>
                <a:schemeClr val="bg2">
                  <a:lumMod val="10000"/>
                </a:schemeClr>
              </a:buClr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Контактный телефон</a:t>
            </a:r>
            <a:r>
              <a:rPr lang="en-US" sz="2400" b="1" i="1" dirty="0" smtClean="0">
                <a:solidFill>
                  <a:schemeClr val="accent2"/>
                </a:solidFill>
              </a:rPr>
              <a:t>:</a:t>
            </a:r>
            <a:r>
              <a:rPr lang="ru-RU" sz="2400" b="1" i="1" dirty="0" smtClean="0">
                <a:solidFill>
                  <a:schemeClr val="accent2"/>
                </a:solidFill>
              </a:rPr>
              <a:t> </a:t>
            </a:r>
          </a:p>
          <a:p>
            <a:pPr marL="536575" indent="0">
              <a:buNone/>
            </a:pPr>
            <a:r>
              <a:rPr lang="ru-RU" sz="1800" b="1" dirty="0" smtClean="0"/>
              <a:t>8 (83441) 2-90-96 </a:t>
            </a:r>
            <a:r>
              <a:rPr lang="ru-RU" sz="1800" i="1" dirty="0" smtClean="0"/>
              <a:t>– Первый заместитель Главы Лямбирского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dirty="0" smtClean="0"/>
          </a:p>
          <a:p>
            <a:pPr>
              <a:buFontTx/>
              <a:buNone/>
            </a:pPr>
            <a:r>
              <a:rPr lang="ru-RU" sz="1800" dirty="0" smtClean="0"/>
              <a:t>       </a:t>
            </a:r>
            <a:r>
              <a:rPr lang="ru-RU" sz="1800" b="1" dirty="0" smtClean="0"/>
              <a:t>8 (83441) 2-36-72 </a:t>
            </a:r>
            <a:r>
              <a:rPr lang="ru-RU" sz="1800" dirty="0" smtClean="0"/>
              <a:t>–</a:t>
            </a:r>
            <a:r>
              <a:rPr lang="ru-RU" sz="1800" i="1" dirty="0" smtClean="0"/>
              <a:t> Бухгалтерия Финансового управления</a:t>
            </a:r>
          </a:p>
          <a:p>
            <a:endParaRPr lang="ru-RU" sz="1800" dirty="0" smtClean="0"/>
          </a:p>
          <a:p>
            <a:pPr marL="0" indent="0">
              <a:buClr>
                <a:schemeClr val="bg2">
                  <a:lumMod val="10000"/>
                </a:schemeClr>
              </a:buClr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Факс</a:t>
            </a:r>
            <a:r>
              <a:rPr lang="en-US" sz="2400" b="1" i="1" dirty="0" smtClean="0">
                <a:solidFill>
                  <a:schemeClr val="accent2"/>
                </a:solidFill>
              </a:rPr>
              <a:t>: </a:t>
            </a:r>
            <a:r>
              <a:rPr lang="en-US" sz="1800" b="1" dirty="0" smtClean="0"/>
              <a:t>8 (83441) 2-90-17</a:t>
            </a:r>
            <a:endParaRPr lang="ru-RU" sz="1800" b="1" dirty="0" smtClean="0"/>
          </a:p>
          <a:p>
            <a:endParaRPr lang="en-US" sz="2400" b="1" i="1" dirty="0" smtClean="0">
              <a:solidFill>
                <a:srgbClr val="CC0066"/>
              </a:solidFill>
            </a:endParaRPr>
          </a:p>
          <a:p>
            <a:pPr marL="0" indent="0">
              <a:buNone/>
            </a:pPr>
            <a:r>
              <a:rPr lang="ru-RU" sz="2400" b="1" i="1" dirty="0" smtClean="0">
                <a:solidFill>
                  <a:schemeClr val="accent2"/>
                </a:solidFill>
              </a:rPr>
              <a:t>Адрес электронной почты</a:t>
            </a:r>
            <a:r>
              <a:rPr lang="en-US" sz="1800" dirty="0" smtClean="0"/>
              <a:t>: </a:t>
            </a:r>
            <a:r>
              <a:rPr lang="en-US" sz="1800" b="1" dirty="0" smtClean="0"/>
              <a:t>finuprlmbrm@mail.ru</a:t>
            </a:r>
            <a:endParaRPr lang="ru-RU" sz="1800" b="1" dirty="0" smtClean="0"/>
          </a:p>
          <a:p>
            <a:pPr>
              <a:buFontTx/>
              <a:buNone/>
            </a:pPr>
            <a:r>
              <a:rPr lang="ru-RU" sz="1400" dirty="0" smtClean="0"/>
              <a:t>                                                   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9632" y="47667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solidFill>
                  <a:schemeClr val="bg2">
                    <a:lumMod val="10000"/>
                  </a:schemeClr>
                </a:solidFill>
                <a:latin typeface="+mn-lt"/>
              </a:rPr>
              <a:t>Контактная информация</a:t>
            </a:r>
            <a:endParaRPr lang="ru-RU" sz="2800" b="1" u="sng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11138</TotalTime>
  <Words>2077</Words>
  <Application>Microsoft Office PowerPoint</Application>
  <PresentationFormat>Экран (4:3)</PresentationFormat>
  <Paragraphs>364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Аспект</vt:lpstr>
      <vt:lpstr>БЮДЖЕТ ДЛЯ ГРАЖДАН</vt:lpstr>
      <vt:lpstr>Презентация PowerPoint</vt:lpstr>
      <vt:lpstr>Презентация PowerPoint</vt:lpstr>
      <vt:lpstr>33732 чел. Численность населения (среднегодовая)</vt:lpstr>
      <vt:lpstr>Лямбирский муниципальный район в составе Республики Мордовия  ( итоги 2020 года 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Расходная часть бюджета Лямбирского муниципального района </vt:lpstr>
      <vt:lpstr>Презентация PowerPoint</vt:lpstr>
      <vt:lpstr>   Расходы Дорожного фонда Лямбирского муниципального района (тыс.рублей)  Доля отрасли в общих расходах в 2021 году – 2,8 %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Межбюджетные трансферты из республиканского бюджета Республики Мордовия бюджету Лямбирского муниципального района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630</cp:revision>
  <dcterms:created xsi:type="dcterms:W3CDTF">2015-11-30T09:01:05Z</dcterms:created>
  <dcterms:modified xsi:type="dcterms:W3CDTF">2021-04-05T12:12:21Z</dcterms:modified>
</cp:coreProperties>
</file>