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63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7" r:id="rId22"/>
    <p:sldId id="296" r:id="rId23"/>
    <p:sldId id="266" r:id="rId24"/>
    <p:sldId id="298" r:id="rId25"/>
    <p:sldId id="267" r:id="rId26"/>
    <p:sldId id="279" r:id="rId27"/>
    <p:sldId id="281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82" r:id="rId38"/>
    <p:sldId id="28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9E07052-40E3-4704-BE71-60877263A1E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77"/>
            <p14:sldId id="263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7"/>
            <p14:sldId id="296"/>
            <p14:sldId id="266"/>
            <p14:sldId id="298"/>
            <p14:sldId id="267"/>
            <p14:sldId id="279"/>
            <p14:sldId id="281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82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05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657A9C-6A70-4153-AA6F-03B777AEF4CF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16ED03-09F7-46A4-ACE5-15260F5F8603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emf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9.png"/><Relationship Id="rId7" Type="http://schemas.openxmlformats.org/officeDocument/2006/relationships/image" Target="../media/image6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emf"/><Relationship Id="rId7" Type="http://schemas.openxmlformats.org/officeDocument/2006/relationships/image" Target="../media/image68.emf"/><Relationship Id="rId12" Type="http://schemas.openxmlformats.org/officeDocument/2006/relationships/image" Target="../media/image72.pn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emf"/><Relationship Id="rId11" Type="http://schemas.openxmlformats.org/officeDocument/2006/relationships/image" Target="../media/image19.png"/><Relationship Id="rId5" Type="http://schemas.openxmlformats.org/officeDocument/2006/relationships/image" Target="../media/image66.emf"/><Relationship Id="rId10" Type="http://schemas.openxmlformats.org/officeDocument/2006/relationships/image" Target="../media/image71.png"/><Relationship Id="rId4" Type="http://schemas.openxmlformats.org/officeDocument/2006/relationships/image" Target="../media/image65.emf"/><Relationship Id="rId9" Type="http://schemas.openxmlformats.org/officeDocument/2006/relationships/image" Target="../media/image70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4.png"/><Relationship Id="rId7" Type="http://schemas.openxmlformats.org/officeDocument/2006/relationships/image" Target="../media/image77.jpeg"/><Relationship Id="rId12" Type="http://schemas.openxmlformats.org/officeDocument/2006/relationships/image" Target="../media/image20.em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11" Type="http://schemas.openxmlformats.org/officeDocument/2006/relationships/image" Target="../media/image81.png"/><Relationship Id="rId5" Type="http://schemas.openxmlformats.org/officeDocument/2006/relationships/image" Target="../media/image19.png"/><Relationship Id="rId10" Type="http://schemas.openxmlformats.org/officeDocument/2006/relationships/image" Target="../media/image80.png"/><Relationship Id="rId4" Type="http://schemas.openxmlformats.org/officeDocument/2006/relationships/image" Target="../media/image75.png"/><Relationship Id="rId9" Type="http://schemas.openxmlformats.org/officeDocument/2006/relationships/image" Target="../media/image79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3.png"/><Relationship Id="rId7" Type="http://schemas.openxmlformats.org/officeDocument/2006/relationships/image" Target="../media/image84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11" Type="http://schemas.openxmlformats.org/officeDocument/2006/relationships/image" Target="../media/image20.emf"/><Relationship Id="rId5" Type="http://schemas.openxmlformats.org/officeDocument/2006/relationships/image" Target="../media/image19.png"/><Relationship Id="rId10" Type="http://schemas.openxmlformats.org/officeDocument/2006/relationships/image" Target="../media/image87.png"/><Relationship Id="rId4" Type="http://schemas.openxmlformats.org/officeDocument/2006/relationships/image" Target="../media/image75.png"/><Relationship Id="rId9" Type="http://schemas.openxmlformats.org/officeDocument/2006/relationships/image" Target="../media/image8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91.png"/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71.png"/><Relationship Id="rId7" Type="http://schemas.openxmlformats.org/officeDocument/2006/relationships/image" Target="../media/image97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emf"/><Relationship Id="rId5" Type="http://schemas.openxmlformats.org/officeDocument/2006/relationships/image" Target="../media/image95.emf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image" Target="../media/image19.png"/><Relationship Id="rId7" Type="http://schemas.openxmlformats.org/officeDocument/2006/relationships/image" Target="../media/image102.em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Relationship Id="rId9" Type="http://schemas.openxmlformats.org/officeDocument/2006/relationships/image" Target="../media/image10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08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emf"/><Relationship Id="rId3" Type="http://schemas.openxmlformats.org/officeDocument/2006/relationships/image" Target="../media/image110.png"/><Relationship Id="rId7" Type="http://schemas.openxmlformats.org/officeDocument/2006/relationships/image" Target="../media/image19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112.emf"/><Relationship Id="rId4" Type="http://schemas.openxmlformats.org/officeDocument/2006/relationships/image" Target="../media/image111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emf"/><Relationship Id="rId3" Type="http://schemas.openxmlformats.org/officeDocument/2006/relationships/image" Target="../media/image115.emf"/><Relationship Id="rId7" Type="http://schemas.openxmlformats.org/officeDocument/2006/relationships/image" Target="../media/image117.emf"/><Relationship Id="rId2" Type="http://schemas.openxmlformats.org/officeDocument/2006/relationships/image" Target="../media/image11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emf"/><Relationship Id="rId5" Type="http://schemas.openxmlformats.org/officeDocument/2006/relationships/image" Target="../media/image19.png"/><Relationship Id="rId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2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emf"/><Relationship Id="rId5" Type="http://schemas.openxmlformats.org/officeDocument/2006/relationships/image" Target="../media/image120.emf"/><Relationship Id="rId4" Type="http://schemas.openxmlformats.org/officeDocument/2006/relationships/image" Target="../media/image1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126.png"/><Relationship Id="rId2" Type="http://schemas.openxmlformats.org/officeDocument/2006/relationships/image" Target="../media/image12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8.emf"/><Relationship Id="rId4" Type="http://schemas.openxmlformats.org/officeDocument/2006/relationships/image" Target="../media/image127.e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3000">
              <a:schemeClr val="bg2">
                <a:tint val="80000"/>
                <a:satMod val="400000"/>
              </a:schemeClr>
            </a:gs>
            <a:gs pos="41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1882" y="476672"/>
            <a:ext cx="8136904" cy="3024336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ИНВЕСТИЦИОННЫЙ ПАСПОРТ</a:t>
            </a:r>
            <a:br>
              <a:rPr lang="ru-RU" sz="35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5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ЛЯМБИРСКОГО МУНИЦИПАЛЬНОГО РАЙОНА</a:t>
            </a:r>
            <a:br>
              <a:rPr lang="ru-RU" sz="35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5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РЕСПУБЛИКИ МОРДОВИЯ</a:t>
            </a:r>
            <a:endParaRPr lang="ru-RU" sz="3500" b="1" dirty="0">
              <a:solidFill>
                <a:srgbClr val="00206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40352" y="6449318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smtClean="0">
                <a:solidFill>
                  <a:srgbClr val="002060"/>
                </a:solidFill>
                <a:latin typeface="Arial Black" pitchFamily="34" charset="0"/>
              </a:rPr>
              <a:t>2022 </a:t>
            </a: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</a:rPr>
              <a:t>год</a:t>
            </a:r>
            <a:endParaRPr lang="ru-RU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97259"/>
            <a:ext cx="3456384" cy="3191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947" y="4477679"/>
            <a:ext cx="1188170" cy="1490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09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72247"/>
            <a:ext cx="1541743" cy="720080"/>
          </a:xfrm>
        </p:spPr>
        <p:txBody>
          <a:bodyPr>
            <a:normAutofit fontScale="90000"/>
          </a:bodyPr>
          <a:lstStyle/>
          <a:p>
            <a:r>
              <a:rPr lang="ru-RU" sz="3300" b="1" dirty="0" smtClean="0">
                <a:solidFill>
                  <a:srgbClr val="002060"/>
                </a:solidFill>
              </a:rPr>
              <a:t/>
            </a:r>
            <a:br>
              <a:rPr lang="ru-RU" sz="3300" b="1" dirty="0" smtClean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002060"/>
                </a:solidFill>
              </a:rPr>
              <a:t/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1300" b="1" dirty="0" err="1" smtClean="0">
                <a:solidFill>
                  <a:schemeClr val="tx1"/>
                </a:solidFill>
              </a:rPr>
              <a:t>Лямбирский</a:t>
            </a:r>
            <a:r>
              <a:rPr lang="ru-RU" sz="1300" b="1" dirty="0" smtClean="0">
                <a:solidFill>
                  <a:schemeClr val="tx1"/>
                </a:solidFill>
              </a:rPr>
              <a:t> муниципальный район Республики Мордовия</a:t>
            </a:r>
            <a:r>
              <a:rPr lang="ru-RU" sz="3300" b="1" dirty="0" smtClean="0">
                <a:solidFill>
                  <a:schemeClr val="tx1"/>
                </a:solidFill>
              </a:rPr>
              <a:t/>
            </a:r>
            <a:br>
              <a:rPr lang="ru-RU" sz="3300" b="1" dirty="0" smtClean="0">
                <a:solidFill>
                  <a:schemeClr val="tx1"/>
                </a:solidFill>
              </a:rPr>
            </a:br>
            <a:endParaRPr lang="ru-RU" sz="33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2204864"/>
            <a:ext cx="5616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  Главной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задачей Администрации Лямбирского муниципального района в сфере экономической политики является укрепление и дальнейшее развитие экономики района, формирование благоприятной среды для стабильной работы предприятий, условий для развития малого и среднего предпринимательства,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улучшения жизни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населения.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район имеет богатую историю, славные культурные и духовные традиции. Наш район всегда был открыт для делового сотрудничества. Благоприятная экологическая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ситуация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климатические условия средней полосы России, наличие трудовых ресурсов, посевных площадей, делают наш район привлекательным для развития сотрудничества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партнерства.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  Администрация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района гарантирует потенциальным инвесторам создание благоприятных условий для успешного бизнеса. Оперативное решение вопросов, прозрачность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процессов.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Инвестор практически на любом этапе проекта может воспользоваться информационной и организационной поддержкой. 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Уважаемые инвесторы! Призываю Вас к активным действиям в привлечении инвестиций в экономику Лямбирского района. Мы ждем  потенциальных инвесторов, мы открыты для диалога и готовы обсуждать предложенные вами инвестиционные проекты.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33597" y="1835532"/>
            <a:ext cx="1621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Дорогие друзья</a:t>
            </a:r>
            <a:r>
              <a:rPr lang="ru-RU" dirty="0"/>
              <a:t>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2008" y="5919318"/>
            <a:ext cx="2066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200" b="1" dirty="0" smtClean="0"/>
              <a:t>Глава Лямбирского </a:t>
            </a:r>
            <a:br>
              <a:rPr lang="ru-RU" sz="1200" b="1" dirty="0" smtClean="0"/>
            </a:br>
            <a:r>
              <a:rPr lang="ru-RU" sz="1200" b="1" dirty="0" smtClean="0"/>
              <a:t>муниципального района</a:t>
            </a:r>
            <a:br>
              <a:rPr lang="ru-RU" sz="1200" b="1" dirty="0" smtClean="0"/>
            </a:br>
            <a:r>
              <a:rPr lang="ru-RU" sz="1200" b="1" dirty="0" err="1" smtClean="0"/>
              <a:t>Ю.И.Голов</a:t>
            </a:r>
            <a:endParaRPr lang="ru-RU" sz="12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1" y="1947512"/>
            <a:ext cx="1584176" cy="20408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9126" y="4148737"/>
            <a:ext cx="188506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Юрий Иванович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Голов</a:t>
            </a:r>
            <a:endParaRPr lang="ru-RU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17" y="288170"/>
            <a:ext cx="763502" cy="955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151647" y="672247"/>
            <a:ext cx="5328592" cy="11430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700" b="1" dirty="0" smtClean="0">
                <a:latin typeface="Arial Black" panose="020B0A04020102020204" pitchFamily="34" charset="0"/>
                <a:cs typeface="Times New Roman" pitchFamily="18" charset="0"/>
              </a:rPr>
              <a:t>Обращение Главы Лямбирского муниципального района Республики Мордовия</a:t>
            </a:r>
            <a:endParaRPr lang="ru-RU" sz="2700" b="1" dirty="0">
              <a:latin typeface="Arial Black" panose="020B0A0402010202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33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7737"/>
            <a:ext cx="6408712" cy="48880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1003" y="487705"/>
            <a:ext cx="5696142" cy="1143000"/>
          </a:xfrm>
        </p:spPr>
        <p:txBody>
          <a:bodyPr>
            <a:noAutofit/>
          </a:bodyPr>
          <a:lstStyle/>
          <a:p>
            <a:pPr algn="ctr"/>
            <a:r>
              <a:rPr lang="ru-RU" sz="2600" dirty="0" err="1" smtClean="0">
                <a:latin typeface="Arial Black" pitchFamily="34" charset="0"/>
              </a:rPr>
              <a:t>Экономико</a:t>
            </a:r>
            <a:r>
              <a:rPr lang="ru-RU" sz="2600" dirty="0" smtClean="0">
                <a:latin typeface="Arial Black" pitchFamily="34" charset="0"/>
              </a:rPr>
              <a:t> - географическое положение Лямбирского муниципального района</a:t>
            </a:r>
            <a:endParaRPr lang="ru-RU" sz="2600" dirty="0"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7409" y="487705"/>
            <a:ext cx="1349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</a:t>
            </a:r>
            <a:b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68297" y="1556792"/>
            <a:ext cx="6328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муниципальный район расположен в восточной части Республики Мордовия. Граничит с Нижегородской областью (на севере) и с районами республики Мордовия: на севере – с Ромодановским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Чамзинским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на востоке – с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на юге – с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Кочкуровским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территорией, подчиненной Г.О Саранск, и Рузаевским, на западе – со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Старошайговским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Характерной особенностью Лямбирского муниципального района является                его пригородный характер: близость к Г.О Саранск, столице Республики                  Мордовия. Административный центр – с.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Лямбирь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находится в 12 км от столицы республики Г.О Саранск.  Район  расположен  на северо - западном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10741" y="4452478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 лесами занято 9,1% площади района. Преобладают широколиственные леса, северные разнотравные степи с преобладанием злаковых культур.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82346" y="3498371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склоне Приволжской в возвышенности в зоне лесостепи. В структуре почвенного покрова сельскохозяйственных земель черноземы – 61%, пойменные – 30%, а так же серые лесные почвы.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9973"/>
            <a:ext cx="774595" cy="96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47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552534"/>
            <a:ext cx="5328592" cy="1143000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>
                <a:latin typeface="Arial Black" panose="020B0A04020102020204" pitchFamily="34" charset="0"/>
                <a:cs typeface="Times New Roman" pitchFamily="18" charset="0"/>
              </a:rPr>
              <a:t>Экономико-географическое положение Лямбирского муниципального района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332656"/>
            <a:ext cx="18419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муниципальный район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Республики Мордовия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92" y="3972816"/>
            <a:ext cx="908050" cy="9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5" y="1700808"/>
            <a:ext cx="85883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92" y="2875750"/>
            <a:ext cx="9144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97" y="5143946"/>
            <a:ext cx="9017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581213"/>
              </p:ext>
            </p:extLst>
          </p:nvPr>
        </p:nvGraphicFramePr>
        <p:xfrm>
          <a:off x="4644008" y="1936212"/>
          <a:ext cx="4176464" cy="4098320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114300">
                    <a:prstClr val="black"/>
                  </a:innerShdw>
                </a:effectLst>
              </a:tblPr>
              <a:tblGrid>
                <a:gridCol w="4176464"/>
              </a:tblGrid>
              <a:tr h="512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</a:t>
                      </a: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состав Лямбирского муниципального района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входят: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Аксеновское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Александровское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Атемарское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Берсеневское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Болотниковское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Большеелховское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Кривозерьевское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Лямбирское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Пензятское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Первомайское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Протасовское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Саловское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Скрябинское сельское поселение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56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Татарско-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Тавлинское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сельское поселение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0" y="216066"/>
            <a:ext cx="850270" cy="106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89993" y="3052468"/>
            <a:ext cx="286598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Численность населения </a:t>
            </a:r>
            <a:b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33164 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чел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89993" y="1856888"/>
            <a:ext cx="2865983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Общая площадь </a:t>
            </a:r>
            <a:b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880,1 </a:t>
            </a:r>
            <a:r>
              <a:rPr lang="ru-RU" sz="1400" dirty="0" err="1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кв.км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489992" y="4176675"/>
            <a:ext cx="286598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14 сельских поселений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89992" y="5327629"/>
            <a:ext cx="2937992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70 населенных пунктов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8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4158382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588375"/>
            <a:ext cx="5544616" cy="422920"/>
          </a:xfrm>
        </p:spPr>
        <p:txBody>
          <a:bodyPr>
            <a:noAutofit/>
          </a:bodyPr>
          <a:lstStyle/>
          <a:p>
            <a:pPr algn="r"/>
            <a:r>
              <a:rPr lang="ru-RU" sz="3500" b="1" dirty="0" smtClean="0">
                <a:latin typeface="Arial Black" pitchFamily="34" charset="0"/>
                <a:cs typeface="Times New Roman" pitchFamily="18" charset="0"/>
              </a:rPr>
              <a:t>Природные ресурсы</a:t>
            </a:r>
            <a:endParaRPr lang="ru-RU" sz="35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3750" y="476671"/>
            <a:ext cx="1841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муниципальный район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Республики Мордовия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4540" y="1916832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Эксплуатационные запасы подземных вод по каменноугольному карбонатному горизонту - 39,6 тыс. </a:t>
            </a:r>
            <a:r>
              <a:rPr lang="ru-RU" sz="1200" dirty="0" err="1" smtClean="0"/>
              <a:t>куб.м</a:t>
            </a:r>
            <a:r>
              <a:rPr lang="ru-RU" sz="1200" dirty="0" smtClean="0"/>
              <a:t>./</a:t>
            </a:r>
            <a:r>
              <a:rPr lang="ru-RU" sz="1200" dirty="0" err="1" smtClean="0"/>
              <a:t>сут</a:t>
            </a:r>
            <a:r>
              <a:rPr lang="ru-RU" sz="1200" dirty="0" smtClean="0"/>
              <a:t>., в том числе с минерализацией до 1 г/</a:t>
            </a:r>
            <a:r>
              <a:rPr lang="ru-RU" sz="1200" dirty="0" err="1" smtClean="0"/>
              <a:t>куб.дм</a:t>
            </a:r>
            <a:r>
              <a:rPr lang="ru-RU" sz="1200" dirty="0" smtClean="0"/>
              <a:t> - 25,5 тыс. </a:t>
            </a:r>
            <a:r>
              <a:rPr lang="ru-RU" sz="1200" dirty="0" err="1" smtClean="0"/>
              <a:t>куб.м</a:t>
            </a:r>
            <a:r>
              <a:rPr lang="ru-RU" sz="1200" dirty="0" smtClean="0"/>
              <a:t>./</a:t>
            </a:r>
            <a:r>
              <a:rPr lang="ru-RU" sz="1200" dirty="0" err="1" smtClean="0"/>
              <a:t>сут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651" y="3708611"/>
            <a:ext cx="4536504" cy="3032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4664"/>
            <a:ext cx="842211" cy="1050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02025" y="5301208"/>
            <a:ext cx="32638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Район располагается в поясе умеренно- континентального климата. Средняя температура января -12С, июля +19С. Среднегодовая температура воздуха равна +3,5С. Количество осадков составляет в среднем около 500 мм в год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1013587" y="3356992"/>
            <a:ext cx="313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Территория района находится в пределах северо-западных склонов Приволжской возвышенности, рельеф представлен ярко выраженной холмистой равниной изрезанной балками, ложбинами, оврагами. Наивысшая точка в районе расположена в восточной части и достигает 300 м. над уровнем моря.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60032" y="4363310"/>
            <a:ext cx="36724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районе имеются месторождения керамзитовых глин - Александровское (с запасами 1 944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тыс.куб.м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Пензятское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(12 659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Хаджинское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(4 087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.); строительной извести 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Атемарское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(с запасами 14 912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тыс.т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); диатомитов (трепелов) 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Атемарское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(6 602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.); песков для силикатных изделий 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Атемарское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(372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.). Проявления строительных песков 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Болотниковское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(2 580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Хаджинское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(4 238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тыс.куб.м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.); опок 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Атемарское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(39 600 тыс.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куб.м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9753"/>
            <a:ext cx="4245260" cy="25259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12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1610"/>
            <a:ext cx="9106098" cy="4873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0942" y="704088"/>
            <a:ext cx="606555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3900" b="1" dirty="0" smtClean="0">
                <a:latin typeface="Arial Black" pitchFamily="34" charset="0"/>
                <a:cs typeface="Times New Roman" pitchFamily="18" charset="0"/>
              </a:rPr>
              <a:t>Социально-экономическое развитие района</a:t>
            </a:r>
            <a:endParaRPr lang="ru-RU" sz="39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17" y="325661"/>
            <a:ext cx="848149" cy="1061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64" y="511934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2109082"/>
            <a:ext cx="2326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работников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462" y="3356992"/>
            <a:ext cx="1097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39,6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3356992"/>
            <a:ext cx="10296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109,4 % к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среднереспуб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ликанскому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уровню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10038" y="2212977"/>
            <a:ext cx="2326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89634" y="3435342"/>
            <a:ext cx="1097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1923,2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3460" y="3433936"/>
            <a:ext cx="10296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100,1 % к  уровню </a:t>
            </a:r>
            <a:br>
              <a:rPr lang="ru-RU" sz="1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2021 года</a:t>
            </a:r>
            <a:endParaRPr lang="ru-RU" sz="1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35338" y="4470586"/>
            <a:ext cx="1974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безработицы в 2021 году</a:t>
            </a:r>
            <a:b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0,8 %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4249" y="5504458"/>
            <a:ext cx="232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трудоспособного населения</a:t>
            </a:r>
            <a:b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19,1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тыс.чел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46356" y="4345955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Динамика отчислений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7944" y="4876789"/>
            <a:ext cx="120984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9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58812" y="4878391"/>
            <a:ext cx="120984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9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67000" y="5197879"/>
            <a:ext cx="1812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Объем доходов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9836" y="5746790"/>
            <a:ext cx="2046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Объем расходов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72378" y="5408236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661,1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84660" y="5412029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653,4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34427" y="6037644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667,3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84660" y="6037644"/>
            <a:ext cx="1758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659,4 </a:t>
            </a:r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79399" y="2109082"/>
            <a:ext cx="2326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внебюджетных инвестиции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43657" y="3356992"/>
            <a:ext cx="1440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1518,6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39158" y="3356992"/>
            <a:ext cx="10296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231,9 % к  уровню </a:t>
            </a:r>
            <a:br>
              <a:rPr lang="ru-RU" sz="1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2021 года</a:t>
            </a:r>
            <a:endParaRPr lang="ru-RU" sz="13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2" y="2477253"/>
            <a:ext cx="648593" cy="64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74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361459"/>
            <a:ext cx="5770984" cy="6953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b="1" dirty="0" smtClean="0">
                <a:latin typeface="Arial Black" pitchFamily="34" charset="0"/>
              </a:rPr>
              <a:t>Инвестиции</a:t>
            </a:r>
            <a:endParaRPr lang="ru-RU" b="1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86" y="332656"/>
            <a:ext cx="790504" cy="99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253" y="476672"/>
            <a:ext cx="1841152" cy="68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06286" y="1844824"/>
            <a:ext cx="2808312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 Black" pitchFamily="34" charset="0"/>
              </a:rPr>
              <a:t>Объем инвестиций в основной капитал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204994" y="2945580"/>
            <a:ext cx="1096491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49084" y="339706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1543,5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млн.руб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859278" y="1196752"/>
            <a:ext cx="4817177" cy="64807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 Black" pitchFamily="34" charset="0"/>
              </a:rPr>
              <a:t>Структура инвестиций в основной капитал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286" y="4540154"/>
            <a:ext cx="3168352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АО «Агрофирма «Октябрьская» реализован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инвестиционный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проект: «Строительство комплекса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4 очереди на 750 тыс. голов птицы в с.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Болотниково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499" y="2321325"/>
            <a:ext cx="5041455" cy="326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128" y="4005064"/>
            <a:ext cx="129222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700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361459"/>
            <a:ext cx="5770984" cy="6953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b="1" dirty="0" smtClean="0">
                <a:latin typeface="Arial Black" pitchFamily="34" charset="0"/>
              </a:rPr>
              <a:t>Инвестиции</a:t>
            </a:r>
            <a:endParaRPr lang="ru-RU" b="1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86" y="332656"/>
            <a:ext cx="790504" cy="99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253" y="476672"/>
            <a:ext cx="1841152" cy="68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539551" y="1484784"/>
            <a:ext cx="4176463" cy="85348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 Black" pitchFamily="34" charset="0"/>
              </a:rPr>
              <a:t>Инвестиции в основной капитал, за 2017-2021гг. (</a:t>
            </a:r>
            <a:r>
              <a:rPr lang="ru-RU" dirty="0" err="1" smtClean="0">
                <a:latin typeface="Arial Black" pitchFamily="34" charset="0"/>
              </a:rPr>
              <a:t>тыс.руб</a:t>
            </a:r>
            <a:r>
              <a:rPr lang="ru-RU" dirty="0" smtClean="0">
                <a:latin typeface="Arial Black" pitchFamily="34" charset="0"/>
              </a:rPr>
              <a:t>.)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76056" y="1196752"/>
            <a:ext cx="3960440" cy="15841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 Black" pitchFamily="34" charset="0"/>
              </a:rPr>
              <a:t>Объем инвестиций в основной капитал </a:t>
            </a:r>
          </a:p>
          <a:p>
            <a:pPr algn="ctr"/>
            <a:r>
              <a:rPr lang="ru-RU" dirty="0" smtClean="0">
                <a:latin typeface="Arial Black" pitchFamily="34" charset="0"/>
              </a:rPr>
              <a:t>(за </a:t>
            </a:r>
            <a:r>
              <a:rPr lang="ru-RU" dirty="0" err="1" smtClean="0">
                <a:latin typeface="Arial Black" pitchFamily="34" charset="0"/>
              </a:rPr>
              <a:t>искл.бюдж.ср</a:t>
            </a:r>
            <a:r>
              <a:rPr lang="ru-RU" dirty="0" smtClean="0">
                <a:latin typeface="Arial Black" pitchFamily="34" charset="0"/>
              </a:rPr>
              <a:t>-в) в расчете на 1 жителя, </a:t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latin typeface="Arial Black" pitchFamily="34" charset="0"/>
              </a:rPr>
              <a:t>за 2017-2021гг.</a:t>
            </a:r>
          </a:p>
          <a:p>
            <a:pPr algn="ctr"/>
            <a:r>
              <a:rPr lang="ru-RU" dirty="0" smtClean="0">
                <a:latin typeface="Arial Black" pitchFamily="34" charset="0"/>
              </a:rPr>
              <a:t> (руб.)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38500"/>
            <a:ext cx="4674165" cy="2940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83" y="2996952"/>
            <a:ext cx="4007388" cy="255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096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0481" y="378274"/>
            <a:ext cx="6120680" cy="63668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Arial Black" pitchFamily="34" charset="0"/>
              </a:rPr>
              <a:t>Инвестиционные площадки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266999"/>
              </p:ext>
            </p:extLst>
          </p:nvPr>
        </p:nvGraphicFramePr>
        <p:xfrm>
          <a:off x="467546" y="1196753"/>
          <a:ext cx="8280917" cy="5457463"/>
        </p:xfrm>
        <a:graphic>
          <a:graphicData uri="http://schemas.openxmlformats.org/drawingml/2006/table">
            <a:tbl>
              <a:tblPr/>
              <a:tblGrid>
                <a:gridCol w="330936"/>
                <a:gridCol w="330936"/>
                <a:gridCol w="416176"/>
                <a:gridCol w="416176"/>
                <a:gridCol w="260737"/>
                <a:gridCol w="456290"/>
                <a:gridCol w="456290"/>
                <a:gridCol w="356008"/>
                <a:gridCol w="357261"/>
                <a:gridCol w="441248"/>
                <a:gridCol w="441248"/>
                <a:gridCol w="461305"/>
                <a:gridCol w="461305"/>
                <a:gridCol w="335950"/>
                <a:gridCol w="361021"/>
                <a:gridCol w="551559"/>
                <a:gridCol w="552812"/>
                <a:gridCol w="446262"/>
                <a:gridCol w="446262"/>
                <a:gridCol w="401135"/>
              </a:tblGrid>
              <a:tr h="692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Общая информация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Транспортно-логистическая структура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Энергетическая инфраструктура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статус земельного участка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3328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Название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Тип (гринфилд, браунфилд)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Адрес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Площадь (Га)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Площадь свободная (Га)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Вид права (правообладатель)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Категория земель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Вид разрешенного использования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Кадастровый номер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Ближайшая автодорога, км.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Ближ. федеральная трасса, км.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Ближ. ж/д узел , км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Ближ. аэропорт , км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Расстояние до Саранска, км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Газ, свободная мощность в 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Электроснабжение, свободная мощность в МВт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Водоснабжение, свободная мощность в м3/сут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Канализация свободная мощностьв  м3/сут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87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Лямбирь. ул. Комсомольская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строительства автостоянки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13:15:0111005:3390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0.05км. Асфальтированная дорога по ул. Спортивная с. Лямбирь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1.9км.  Н.Новгород-Саратов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18.5 км.  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Аэропорт  г.Саранск в 29км.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7.8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ТП имеются, мощностью 250 кВА, свободные мощности 50 кВа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Водозабор на ул. Полевая , 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Лямбирь. ул. Октябрьская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котельной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13:15:0111005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0.058 км. асфальтированная дорога регионального значения по ул. Октябрьская с. Лямбирь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 км.           Н. 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г. Саранск - 15.5км.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Аэропорт  г.Саранск  в 26 км.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ТП имеются, мощностью 10,250, 250 кВА, свободные мощности 10,40, 40 кВа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Д.Новая Михайловка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частная собственность Маркелов А.В.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объектов транспорта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13:15:0314001:723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0.01км. Н. 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0.01км. Н. 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20.5км. Г.Саранск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45.8км 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 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ТП  нет, рядом проходят ВЛ-10 кВа, 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водопровод отсутствует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Лямбирь. ул. Октябрьская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0.149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0.149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многоквартирного жилого дома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13:15:0111005:8844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0.05км. Асфальтированная дорога по у. Гражданская с. Лямбирь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 км.  Н.Новгород-Саратов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18.6 км.г.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29км 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7.8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ТП имеются, мощностью 10,250, 250 кВА, свободные мощности 10,40, 40 кВа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сетей водоснабжения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Аксеново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многоквартирного жилого дома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13:15:0102003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0.20 км. грунтовая дорога от ул. Молодежная с. Аксеново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 км. Саранск-Сурское -Ульяновск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15.3км. г.Саранск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17.2км. Аэропорт г.Саранск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7.5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имеются 6 ТП , свободные мощности 50-60 кВт на каждой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м3/сут от существующего многоквартирного дома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Лямбирь. ул. Октябрьская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аптеки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13:15:0111005:9519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 км. асфальтированная дорога регионального значения по ул. Октябрьская с. Лямбирь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 км. Н.Новгород-Саратов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18.5км. г.Саранск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29км. 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ТП имеются, мощностью 10,250, 250 кВА, свободные мощности 10,40, 40 кВа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сетей водоснабжения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Александровка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объектов бытового обслуживания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13:15:0104002:2587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0.05км. Подъездная асфальтированная дорога к селу Александровка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0.02км. Саранск-Ромоданово- Б.Игнатово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км.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19.2 км. 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ТП №473, мощностью 400 кВА,  свободные мощности 100 кВт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0.26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4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с. Атемар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0.21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0.21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объектов общественного-делового назначения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13:15:0205004:5580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0.04км. Дорога регионального значения Саранск-Б.Березники- Дубенки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0.04км. Дорога регионального значения Саранск-Б.Березники- Дубенки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16.6 км.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18.1км. 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10.3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ТП №343, мощностью 650 кВА, свободная мощность 50 кВт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водозабор имеется, но 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84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земельный участок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д.Николаевка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населенных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кафе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13:15:0309004:424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0.01 км.Н.Новгород-Саратов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0.01 км.Н.Новгород-Саратов Р-158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15.3 км.      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38.4 км.Аэропорт г. Саранск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21.5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5м3/час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100 м проходят линии 10 кВА, ТП не установлена, свободных мощностей нет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водозабора нет, сетей нет-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56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здание котельной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с. Александровка, ул. Долганова, 12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населённых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котельной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13:15:0104002:2735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0,2 км ул. Центральная с. Новоникольское, 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 км, М-5 "Урал"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 км, ст. "Москва Берещено" г.Первомайск (Нижегородская обл.)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157 км, аэропорт "Саранск"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15.4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3 куб.м./час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ТП-250 кВа,  свободная мощность - 250 кВт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водозабо -имеется, свободная мощность - 10куб.м./час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623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нежилое здание (бывшая школа)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гринфилд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с. Аксеново, ул. Молодежная, д. 93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3.1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неразграниченная государственная собственность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Земли населённых пунктов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размещения здания школы, подсобных помещений и многолетних насаждений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13:01:0102003:1157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0,05 км ул.Рузаевская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 км, Р-178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0,9 км, станция "Ардатов"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 км аэропорт "Саранск"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12.3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4,2куб.м./час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Точка подключения - ЛЭП ВЛ 10 кВ, расстояние до точки подключения - 0,1 км, свободная мощность - 0,4 МВт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водозабо -имеется, свободная мощность - 25куб.м./сут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нет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стоит на кадастровом учете</a:t>
                      </a:r>
                    </a:p>
                  </a:txBody>
                  <a:tcPr marL="3126" marR="3126" marT="3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42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0304" y="260648"/>
            <a:ext cx="5585916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№1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400386"/>
              </p:ext>
            </p:extLst>
          </p:nvPr>
        </p:nvGraphicFramePr>
        <p:xfrm>
          <a:off x="467544" y="2636912"/>
          <a:ext cx="8229600" cy="2203200"/>
        </p:xfrm>
        <a:graphic>
          <a:graphicData uri="http://schemas.openxmlformats.org/drawingml/2006/table">
            <a:tbl>
              <a:tblPr firstRow="1" firstCol="1" bandRow="1"/>
              <a:tblGrid>
                <a:gridCol w="4625796"/>
                <a:gridCol w="3603804"/>
              </a:tblGrid>
              <a:tr h="1160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</a:t>
                      </a: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b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Земельный </a:t>
                      </a: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участок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13:15:0111005:3390</a:t>
                      </a:r>
                      <a:endParaRPr lang="ru-RU" sz="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Лямбирский район, с. Лямбирь. ул. Комсомольская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9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</a:t>
                      </a: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площадки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0,07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строительства автостоянки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строительства автостоянки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7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15м3/час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50 кВа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014" marR="61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755732"/>
              </p:ext>
            </p:extLst>
          </p:nvPr>
        </p:nvGraphicFramePr>
        <p:xfrm>
          <a:off x="467544" y="4941168"/>
          <a:ext cx="8229599" cy="1273470"/>
        </p:xfrm>
        <a:graphic>
          <a:graphicData uri="http://schemas.openxmlformats.org/drawingml/2006/table">
            <a:tbl>
              <a:tblPr firstRow="1" firstCol="1" bandRow="1"/>
              <a:tblGrid>
                <a:gridCol w="4634187"/>
                <a:gridCol w="3595412"/>
              </a:tblGrid>
              <a:tr h="11577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57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7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18,5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7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7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5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577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73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7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b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872" marR="60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08720"/>
            <a:ext cx="26939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890463"/>
            <a:ext cx="2376264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35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№2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091" y="908720"/>
            <a:ext cx="2189163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08721"/>
            <a:ext cx="2200275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351776"/>
              </p:ext>
            </p:extLst>
          </p:nvPr>
        </p:nvGraphicFramePr>
        <p:xfrm>
          <a:off x="395536" y="2420888"/>
          <a:ext cx="8229600" cy="2288633"/>
        </p:xfrm>
        <a:graphic>
          <a:graphicData uri="http://schemas.openxmlformats.org/drawingml/2006/table">
            <a:tbl>
              <a:tblPr firstRow="1" firstCol="1" bandRow="1"/>
              <a:tblGrid>
                <a:gridCol w="4590320"/>
                <a:gridCol w="3639280"/>
              </a:tblGrid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72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13:15:0111005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7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с. </a:t>
                      </a:r>
                      <a:r>
                        <a:rPr lang="ru-RU" sz="7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Лямбирь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ул. Октябрьская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9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0,03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котельной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котельной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7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5м3/час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максимальная мощность 40 кВа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474380"/>
              </p:ext>
            </p:extLst>
          </p:nvPr>
        </p:nvGraphicFramePr>
        <p:xfrm>
          <a:off x="395536" y="4725144"/>
          <a:ext cx="8229600" cy="1289011"/>
        </p:xfrm>
        <a:graphic>
          <a:graphicData uri="http://schemas.openxmlformats.org/drawingml/2006/table">
            <a:tbl>
              <a:tblPr firstRow="1" firstCol="1" bandRow="1"/>
              <a:tblGrid>
                <a:gridCol w="4590320"/>
                <a:gridCol w="3639280"/>
              </a:tblGrid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4,8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6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54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7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20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№3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108" y="819571"/>
            <a:ext cx="2640013" cy="138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13592"/>
            <a:ext cx="2200275" cy="1391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813452"/>
              </p:ext>
            </p:extLst>
          </p:nvPr>
        </p:nvGraphicFramePr>
        <p:xfrm>
          <a:off x="683568" y="2240214"/>
          <a:ext cx="7809865" cy="2523436"/>
        </p:xfrm>
        <a:graphic>
          <a:graphicData uri="http://schemas.openxmlformats.org/drawingml/2006/table">
            <a:tbl>
              <a:tblPr firstRow="1" firstCol="1" bandRow="1"/>
              <a:tblGrid>
                <a:gridCol w="3939540"/>
                <a:gridCol w="3870325"/>
              </a:tblGrid>
              <a:tr h="12331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6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13:15:0314001:723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п. Новомихайловский, ул. Первомайская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2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0,7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объектов транспорта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Продажа/аренда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Автомобильная стоянка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10м3/час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426523"/>
              </p:ext>
            </p:extLst>
          </p:nvPr>
        </p:nvGraphicFramePr>
        <p:xfrm>
          <a:off x="683568" y="4725144"/>
          <a:ext cx="7809865" cy="1565148"/>
        </p:xfrm>
        <a:graphic>
          <a:graphicData uri="http://schemas.openxmlformats.org/drawingml/2006/table">
            <a:tbl>
              <a:tblPr firstRow="1" firstCol="1" bandRow="1"/>
              <a:tblGrid>
                <a:gridCol w="3939540"/>
                <a:gridCol w="3870325"/>
              </a:tblGrid>
              <a:tr h="10203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20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0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0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2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29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203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655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403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№4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152650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08308"/>
            <a:ext cx="2200275" cy="144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800875"/>
              </p:ext>
            </p:extLst>
          </p:nvPr>
        </p:nvGraphicFramePr>
        <p:xfrm>
          <a:off x="755576" y="2348880"/>
          <a:ext cx="7719695" cy="2507488"/>
        </p:xfrm>
        <a:graphic>
          <a:graphicData uri="http://schemas.openxmlformats.org/drawingml/2006/table">
            <a:tbl>
              <a:tblPr firstRow="1" firstCol="1" bandRow="1"/>
              <a:tblGrid>
                <a:gridCol w="4119245"/>
                <a:gridCol w="360045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 </a:t>
                      </a:r>
                      <a:b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13:15:0111005:8844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с.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Лямбирь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ул. Гражданская, д. 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0,149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многоэтажного жилого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многоэтажного жилого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2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15м3/час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40 кВа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456009"/>
              </p:ext>
            </p:extLst>
          </p:nvPr>
        </p:nvGraphicFramePr>
        <p:xfrm>
          <a:off x="755576" y="4941168"/>
          <a:ext cx="7704856" cy="1434719"/>
        </p:xfrm>
        <a:graphic>
          <a:graphicData uri="http://schemas.openxmlformats.org/drawingml/2006/table">
            <a:tbl>
              <a:tblPr firstRow="1" firstCol="1" bandRow="1"/>
              <a:tblGrid>
                <a:gridCol w="4046010"/>
                <a:gridCol w="3658846"/>
              </a:tblGrid>
              <a:tr h="12583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5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67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583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5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165" marR="6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73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№5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37" y="836712"/>
            <a:ext cx="2157413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836713"/>
            <a:ext cx="220027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850652"/>
              </p:ext>
            </p:extLst>
          </p:nvPr>
        </p:nvGraphicFramePr>
        <p:xfrm>
          <a:off x="467544" y="2276872"/>
          <a:ext cx="8229600" cy="2418905"/>
        </p:xfrm>
        <a:graphic>
          <a:graphicData uri="http://schemas.openxmlformats.org/drawingml/2006/table">
            <a:tbl>
              <a:tblPr firstRow="1" firstCol="1" bandRow="1"/>
              <a:tblGrid>
                <a:gridCol w="4806740"/>
                <a:gridCol w="3422860"/>
              </a:tblGrid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96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b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13:15:0102003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с.Аксеново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50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многоквартирного жилого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многоквартирного жилого дома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15м3/час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50-60 кВт/час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810092"/>
              </p:ext>
            </p:extLst>
          </p:nvPr>
        </p:nvGraphicFramePr>
        <p:xfrm>
          <a:off x="467544" y="4941168"/>
          <a:ext cx="8229600" cy="1304290"/>
        </p:xfrm>
        <a:graphic>
          <a:graphicData uri="http://schemas.openxmlformats.org/drawingml/2006/table">
            <a:tbl>
              <a:tblPr firstRow="1" firstCol="1" bandRow="1"/>
              <a:tblGrid>
                <a:gridCol w="4806740"/>
                <a:gridCol w="3422860"/>
              </a:tblGrid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54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41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№6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108" y="836712"/>
            <a:ext cx="2152650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836712"/>
            <a:ext cx="220027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979742"/>
              </p:ext>
            </p:extLst>
          </p:nvPr>
        </p:nvGraphicFramePr>
        <p:xfrm>
          <a:off x="467544" y="2204864"/>
          <a:ext cx="8229600" cy="2405318"/>
        </p:xfrm>
        <a:graphic>
          <a:graphicData uri="http://schemas.openxmlformats.org/drawingml/2006/table">
            <a:tbl>
              <a:tblPr firstRow="1" firstCol="1" bandRow="1"/>
              <a:tblGrid>
                <a:gridCol w="4718816"/>
                <a:gridCol w="3510784"/>
              </a:tblGrid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b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13:15:0111005:9519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с.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Лямбирь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ул.Октябрьская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0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аптеки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объекта торговли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5м3/час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40кВа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376657"/>
              </p:ext>
            </p:extLst>
          </p:nvPr>
        </p:nvGraphicFramePr>
        <p:xfrm>
          <a:off x="467544" y="4725144"/>
          <a:ext cx="8229600" cy="1304290"/>
        </p:xfrm>
        <a:graphic>
          <a:graphicData uri="http://schemas.openxmlformats.org/drawingml/2006/table">
            <a:tbl>
              <a:tblPr firstRow="1" firstCol="1" bandRow="1"/>
              <a:tblGrid>
                <a:gridCol w="4718816"/>
                <a:gridCol w="3510784"/>
              </a:tblGrid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2,06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54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72" marR="668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4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№7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15741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836712"/>
            <a:ext cx="2200275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980168"/>
              </p:ext>
            </p:extLst>
          </p:nvPr>
        </p:nvGraphicFramePr>
        <p:xfrm>
          <a:off x="539552" y="2276872"/>
          <a:ext cx="8229600" cy="2408420"/>
        </p:xfrm>
        <a:graphic>
          <a:graphicData uri="http://schemas.openxmlformats.org/drawingml/2006/table">
            <a:tbl>
              <a:tblPr firstRow="1" firstCol="1" bandRow="1"/>
              <a:tblGrid>
                <a:gridCol w="4827600"/>
                <a:gridCol w="3402000"/>
              </a:tblGrid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 </a:t>
                      </a:r>
                      <a:b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13:15:0104002:2587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с. Александровка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1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0,14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объектов бытового обслуживания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Размещение объектов торговли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10 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100 кВт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308643"/>
              </p:ext>
            </p:extLst>
          </p:nvPr>
        </p:nvGraphicFramePr>
        <p:xfrm>
          <a:off x="539552" y="4869160"/>
          <a:ext cx="8229600" cy="1304290"/>
        </p:xfrm>
        <a:graphic>
          <a:graphicData uri="http://schemas.openxmlformats.org/drawingml/2006/table">
            <a:tbl>
              <a:tblPr firstRow="1" firstCol="1" bandRow="1"/>
              <a:tblGrid>
                <a:gridCol w="4827600"/>
                <a:gridCol w="3402000"/>
              </a:tblGrid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19,2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4,3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97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79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№8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533" y="836712"/>
            <a:ext cx="2157413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33945"/>
            <a:ext cx="2200275" cy="1370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277412"/>
              </p:ext>
            </p:extLst>
          </p:nvPr>
        </p:nvGraphicFramePr>
        <p:xfrm>
          <a:off x="395536" y="2276872"/>
          <a:ext cx="8229600" cy="2478151"/>
        </p:xfrm>
        <a:graphic>
          <a:graphicData uri="http://schemas.openxmlformats.org/drawingml/2006/table">
            <a:tbl>
              <a:tblPr firstRow="1" firstCol="1" bandRow="1"/>
              <a:tblGrid>
                <a:gridCol w="4827600"/>
                <a:gridCol w="3402000"/>
              </a:tblGrid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13:15:0205004:5580</a:t>
                      </a:r>
                      <a:b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с.Атемар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1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0,21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объектов общественно-делового значения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4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Размещение объектов торговли и бытового обслуживания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не известна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0,4 Кв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электрическое, 5метров до линии электропередач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00" marR="64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59293"/>
              </p:ext>
            </p:extLst>
          </p:nvPr>
        </p:nvGraphicFramePr>
        <p:xfrm>
          <a:off x="395536" y="4941168"/>
          <a:ext cx="8229600" cy="1304290"/>
        </p:xfrm>
        <a:graphic>
          <a:graphicData uri="http://schemas.openxmlformats.org/drawingml/2006/table">
            <a:tbl>
              <a:tblPr firstRow="1" firstCol="1" bandRow="1"/>
              <a:tblGrid>
                <a:gridCol w="4815663"/>
                <a:gridCol w="3413937"/>
              </a:tblGrid>
              <a:tr h="12293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29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16,6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10,3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28,4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3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293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88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40" marR="64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890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№9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108" y="836712"/>
            <a:ext cx="2157413" cy="1324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81" y="836712"/>
            <a:ext cx="2200275" cy="1324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613979"/>
              </p:ext>
            </p:extLst>
          </p:nvPr>
        </p:nvGraphicFramePr>
        <p:xfrm>
          <a:off x="323528" y="2204864"/>
          <a:ext cx="8424936" cy="2347722"/>
        </p:xfrm>
        <a:graphic>
          <a:graphicData uri="http://schemas.openxmlformats.org/drawingml/2006/table">
            <a:tbl>
              <a:tblPr firstRow="1" firstCol="1" bandRow="1"/>
              <a:tblGrid>
                <a:gridCol w="5081648"/>
                <a:gridCol w="3343288"/>
              </a:tblGrid>
              <a:tr h="1245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b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13:15:0309004:424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8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д. Николаевка, ул. Зеленый </a:t>
                      </a: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Дол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2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населенных пунктов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кафе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Оценка не проводилась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Размещение объектов торговли и бытового обслуживания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5м3/час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590547"/>
              </p:ext>
            </p:extLst>
          </p:nvPr>
        </p:nvGraphicFramePr>
        <p:xfrm>
          <a:off x="323528" y="4581128"/>
          <a:ext cx="8424936" cy="1304290"/>
        </p:xfrm>
        <a:graphic>
          <a:graphicData uri="http://schemas.openxmlformats.org/drawingml/2006/table">
            <a:tbl>
              <a:tblPr firstRow="1" firstCol="1" bandRow="1"/>
              <a:tblGrid>
                <a:gridCol w="4963828"/>
                <a:gridCol w="3461108"/>
              </a:tblGrid>
              <a:tr h="1245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35,0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45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73" marR="654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252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№10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646" y="908720"/>
            <a:ext cx="235059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1\Downloads\WhatsApp Image 2022-07-07 at 13.36.18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16876"/>
            <a:ext cx="2664296" cy="143200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301986"/>
              </p:ext>
            </p:extLst>
          </p:nvPr>
        </p:nvGraphicFramePr>
        <p:xfrm>
          <a:off x="467544" y="2420888"/>
          <a:ext cx="8229600" cy="2138598"/>
        </p:xfrm>
        <a:graphic>
          <a:graphicData uri="http://schemas.openxmlformats.org/drawingml/2006/table">
            <a:tbl>
              <a:tblPr firstRow="1" firstCol="1" bandRow="1"/>
              <a:tblGrid>
                <a:gridCol w="4752344"/>
                <a:gridCol w="3477256"/>
              </a:tblGrid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Одноэтажное кирпичное здание котельной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13:15:0104002:2735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7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село Александровка, улица Долганова, 12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5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Помещение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0,15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818,5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котельной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500,0 тыс.руб., дата оценки 06.08.2020г.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котельная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котельной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7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3м3/час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250 кВт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325459"/>
              </p:ext>
            </p:extLst>
          </p:nvPr>
        </p:nvGraphicFramePr>
        <p:xfrm>
          <a:off x="467544" y="4653136"/>
          <a:ext cx="8229600" cy="1171829"/>
        </p:xfrm>
        <a:graphic>
          <a:graphicData uri="http://schemas.openxmlformats.org/drawingml/2006/table">
            <a:tbl>
              <a:tblPr firstRow="1" firstCol="1" bandRow="1"/>
              <a:tblGrid>
                <a:gridCol w="4670361"/>
                <a:gridCol w="3559239"/>
              </a:tblGrid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18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54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7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15" marR="61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84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3320" y="188640"/>
            <a:ext cx="612068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Паспорт инвестиционной площадки №11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3" y="197541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157730" cy="128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842490"/>
            <a:ext cx="25908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662425"/>
              </p:ext>
            </p:extLst>
          </p:nvPr>
        </p:nvGraphicFramePr>
        <p:xfrm>
          <a:off x="467544" y="2204864"/>
          <a:ext cx="8229600" cy="2302022"/>
        </p:xfrm>
        <a:graphic>
          <a:graphicData uri="http://schemas.openxmlformats.org/drawingml/2006/table">
            <a:tbl>
              <a:tblPr firstRow="1" firstCol="1" bandRow="1"/>
              <a:tblGrid>
                <a:gridCol w="4980084"/>
                <a:gridCol w="3249516"/>
              </a:tblGrid>
              <a:tr h="1207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Нежилое здание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b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7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</a:t>
                      </a: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объекта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13:01:0102003:1157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Мордовия, </a:t>
                      </a:r>
                      <a:r>
                        <a:rPr lang="ru-RU" sz="7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Лямбирский</a:t>
                      </a: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район, с. Аксеново, ул. Молодежная, д.93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Помещение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3,1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1489,1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Муниципальная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здания школы, подсобных помещений и многолетних насаждений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3993,0 тыс.руб. дата оценки 15.11.2021г.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Продажа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Общеобразовательная школа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производства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7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мощность 4,2 м3/час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мощность 0,4 МВт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4292"/>
              </p:ext>
            </p:extLst>
          </p:nvPr>
        </p:nvGraphicFramePr>
        <p:xfrm>
          <a:off x="467544" y="4797152"/>
          <a:ext cx="8229600" cy="1207400"/>
        </p:xfrm>
        <a:graphic>
          <a:graphicData uri="http://schemas.openxmlformats.org/drawingml/2006/table">
            <a:tbl>
              <a:tblPr firstRow="1" firstCol="1" bandRow="1"/>
              <a:tblGrid>
                <a:gridCol w="4980084"/>
                <a:gridCol w="3249516"/>
              </a:tblGrid>
              <a:tr h="1207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12,3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36,0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7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Дополнительные преимущества для потенциальных инвесторов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7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Контактная информация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22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Ответственное лицо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Телефон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Первый заместитель Главы Лямбирского муниципального района – Начальник Финансового управления  Н.Р. </a:t>
                      </a:r>
                      <a:r>
                        <a:rPr lang="ru-RU" sz="7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Ерзина</a:t>
                      </a: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тел. 8(83441)2-90-96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485" marR="63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97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187624" y="5032480"/>
            <a:ext cx="4171591" cy="168831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250" y="548680"/>
            <a:ext cx="5987008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latin typeface="Arial Black" pitchFamily="34" charset="0"/>
              </a:rPr>
              <a:t>Свободные инвестиционные ниши</a:t>
            </a:r>
            <a:endParaRPr lang="ru-RU" sz="3500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251520" y="1394114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9DD9">
                    <a:lumMod val="50000"/>
                  </a:srgbClr>
                </a:solidFill>
                <a:latin typeface="Arial Black" pitchFamily="34" charset="0"/>
              </a:rPr>
              <a:t>Логистический центр</a:t>
            </a:r>
            <a:endParaRPr lang="ru-RU" dirty="0">
              <a:solidFill>
                <a:srgbClr val="009DD9">
                  <a:lumMod val="50000"/>
                </a:srgbClr>
              </a:solidFill>
              <a:latin typeface="Arial Black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401858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84374" y="2353130"/>
            <a:ext cx="4238737" cy="18722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 промышленности предполагает естественную потребность в ускорении и упрощении процесса доставки товаров конечному потребителю. Грузопотоки, которые связывают фирму-производителя товара, и фирму-потребителя того же товара,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должны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планироваться и управляться.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Основная особенность логистического центра – сокращение числа участников в цепи поставок, что в свою очередь приводит к более быстрым поставкам и снижению стоимости продукта для конечного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потребителя</a:t>
            </a: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1970178"/>
            <a:ext cx="1224136" cy="2346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7624" y="211419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Потенциальная </a:t>
            </a:r>
            <a:r>
              <a:rPr lang="ru-RU" sz="1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потребность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4197081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  <a:endParaRPr lang="ru-RU" sz="14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9343" y="4475754"/>
            <a:ext cx="4128798" cy="4603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На территории Республики Мордовия логистические центры отсутствуют.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6" y="328923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597011"/>
            <a:ext cx="4128798" cy="120014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5039326"/>
            <a:ext cx="43156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solidFill>
                  <a:prstClr val="black"/>
                </a:solidFill>
              </a:rPr>
              <a:t>Категория земли</a:t>
            </a:r>
            <a:r>
              <a:rPr lang="ru-RU" sz="1000" dirty="0">
                <a:solidFill>
                  <a:prstClr val="black"/>
                </a:solidFill>
              </a:rPr>
              <a:t> - </a:t>
            </a:r>
            <a:r>
              <a:rPr lang="ru-RU" sz="1000" dirty="0" err="1">
                <a:solidFill>
                  <a:prstClr val="black"/>
                </a:solidFill>
              </a:rPr>
              <a:t>Гринфилд</a:t>
            </a:r>
            <a:r>
              <a:rPr lang="ru-RU" sz="1000" dirty="0">
                <a:solidFill>
                  <a:prstClr val="black"/>
                </a:solidFill>
              </a:rPr>
              <a:t>. </a:t>
            </a:r>
            <a:r>
              <a:rPr lang="ru-RU" sz="1000" dirty="0" smtClean="0">
                <a:solidFill>
                  <a:prstClr val="black"/>
                </a:solidFill>
              </a:rPr>
              <a:t/>
            </a:r>
            <a:br>
              <a:rPr lang="ru-RU" sz="1000" dirty="0" smtClean="0">
                <a:solidFill>
                  <a:prstClr val="black"/>
                </a:solidFill>
              </a:rPr>
            </a:br>
            <a:r>
              <a:rPr lang="ru-RU" sz="1000" b="1" dirty="0" smtClean="0">
                <a:solidFill>
                  <a:prstClr val="black"/>
                </a:solidFill>
              </a:rPr>
              <a:t>Вид </a:t>
            </a:r>
            <a:r>
              <a:rPr lang="ru-RU" sz="1000" b="1" dirty="0">
                <a:solidFill>
                  <a:prstClr val="black"/>
                </a:solidFill>
              </a:rPr>
              <a:t>разрешенного использования </a:t>
            </a:r>
            <a:r>
              <a:rPr lang="ru-RU" sz="1000" dirty="0">
                <a:solidFill>
                  <a:prstClr val="black"/>
                </a:solidFill>
              </a:rPr>
              <a:t> - Земли сельскохозяйственного назначения. </a:t>
            </a:r>
            <a:r>
              <a:rPr lang="ru-RU" sz="1000" dirty="0" smtClean="0">
                <a:solidFill>
                  <a:prstClr val="black"/>
                </a:solidFill>
              </a:rPr>
              <a:t/>
            </a:r>
            <a:br>
              <a:rPr lang="ru-RU" sz="1000" dirty="0" smtClean="0">
                <a:solidFill>
                  <a:prstClr val="black"/>
                </a:solidFill>
              </a:rPr>
            </a:br>
            <a:r>
              <a:rPr lang="ru-RU" sz="1000" b="1" i="1" dirty="0" smtClean="0">
                <a:solidFill>
                  <a:prstClr val="black"/>
                </a:solidFill>
              </a:rPr>
              <a:t>Земельные участки </a:t>
            </a:r>
            <a:r>
              <a:rPr lang="ru-RU" sz="1000" b="1" i="1" dirty="0">
                <a:solidFill>
                  <a:prstClr val="black"/>
                </a:solidFill>
              </a:rPr>
              <a:t>для инвестиционного проекта (строительства) </a:t>
            </a:r>
            <a:r>
              <a:rPr lang="ru-RU" sz="1000" b="1" i="1" dirty="0" smtClean="0">
                <a:solidFill>
                  <a:prstClr val="black"/>
                </a:solidFill>
              </a:rPr>
              <a:t>расположены </a:t>
            </a:r>
            <a:r>
              <a:rPr lang="ru-RU" sz="1000" b="1" i="1" dirty="0">
                <a:solidFill>
                  <a:prstClr val="black"/>
                </a:solidFill>
              </a:rPr>
              <a:t>по адресу:</a:t>
            </a:r>
            <a:r>
              <a:rPr lang="ru-RU" sz="1000" dirty="0">
                <a:solidFill>
                  <a:prstClr val="black"/>
                </a:solidFill>
              </a:rPr>
              <a:t> </a:t>
            </a:r>
            <a:r>
              <a:rPr lang="ru-RU" sz="1000" dirty="0">
                <a:solidFill>
                  <a:prstClr val="black"/>
                </a:solidFill>
              </a:rPr>
              <a:t>Республика Мордовия, </a:t>
            </a:r>
            <a:r>
              <a:rPr lang="ru-RU" sz="1000" dirty="0" err="1">
                <a:solidFill>
                  <a:prstClr val="black"/>
                </a:solidFill>
              </a:rPr>
              <a:t>Лямбирский</a:t>
            </a:r>
            <a:r>
              <a:rPr lang="ru-RU" sz="1000" dirty="0">
                <a:solidFill>
                  <a:prstClr val="black"/>
                </a:solidFill>
              </a:rPr>
              <a:t> район, </a:t>
            </a:r>
            <a:r>
              <a:rPr lang="ru-RU" sz="1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(участок с кадастровым номером: 13:15:0111001:1378 и S-10.2 Га)</a:t>
            </a:r>
          </a:p>
          <a:p>
            <a:pPr algn="ctr"/>
            <a:r>
              <a:rPr lang="ru-RU" sz="1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1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район, Александровское сельское поселение (участок с кадастровым номером: 13:15:0104001:983 и S-56,2 Га)</a:t>
            </a:r>
            <a:endParaRPr lang="ru-RU" sz="1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4890647"/>
            <a:ext cx="3181441" cy="186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448885"/>
              </p:ext>
            </p:extLst>
          </p:nvPr>
        </p:nvGraphicFramePr>
        <p:xfrm>
          <a:off x="4780951" y="3643508"/>
          <a:ext cx="3998927" cy="1107146"/>
        </p:xfrm>
        <a:graphic>
          <a:graphicData uri="http://schemas.openxmlformats.org/drawingml/2006/table">
            <a:tbl>
              <a:tblPr firstRow="1" firstCol="1" bandRow="1"/>
              <a:tblGrid>
                <a:gridCol w="2706223"/>
                <a:gridCol w="1292704"/>
              </a:tblGrid>
              <a:tr h="1927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площадь (га);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66,2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Электроэнергия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Газ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+/+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3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-/+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453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39343" y="4801178"/>
            <a:ext cx="4171591" cy="16688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250" y="548680"/>
            <a:ext cx="5987008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latin typeface="Arial Black" pitchFamily="34" charset="0"/>
              </a:rPr>
              <a:t>Свободные инвестиционные ниши</a:t>
            </a:r>
            <a:endParaRPr lang="ru-RU" sz="3500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251520" y="1394114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Выращивание шампиньонов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373" y="2353130"/>
            <a:ext cx="4238737" cy="8598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/>
                <a:ea typeface="Calibri"/>
              </a:rPr>
              <a:t>На территории Лямбирского района функционирует 97 объектов торговли продуктами питания, в состав которых входят федеральные и региональные </a:t>
            </a:r>
            <a:r>
              <a:rPr lang="ru-RU" sz="1200" dirty="0" err="1">
                <a:latin typeface="Times New Roman"/>
                <a:ea typeface="Calibri"/>
              </a:rPr>
              <a:t>ритейлы</a:t>
            </a:r>
            <a:r>
              <a:rPr lang="ru-RU" sz="1200" dirty="0">
                <a:latin typeface="Times New Roman"/>
                <a:ea typeface="Calibri"/>
              </a:rPr>
              <a:t>.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1970178"/>
            <a:ext cx="1224136" cy="203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87624" y="211419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потребность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0739" y="4188592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6500" y="4496369"/>
            <a:ext cx="4128798" cy="2301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5" y="297125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235106"/>
            <a:ext cx="4004717" cy="120014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94312" y="4900410"/>
            <a:ext cx="41287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Категория земли - </a:t>
            </a:r>
            <a:r>
              <a:rPr lang="ru-RU" sz="1200" dirty="0" err="1" smtClean="0"/>
              <a:t>Браунфилд.</a:t>
            </a:r>
            <a:r>
              <a:rPr lang="ru-RU" sz="1200" b="1" dirty="0" err="1" smtClean="0"/>
              <a:t>Назначение</a:t>
            </a:r>
            <a:r>
              <a:rPr lang="ru-RU" sz="1200" b="1" dirty="0" smtClean="0"/>
              <a:t> - </a:t>
            </a:r>
            <a:r>
              <a:rPr lang="ru-RU" sz="1200" dirty="0" smtClean="0"/>
              <a:t>нежилое. </a:t>
            </a:r>
            <a:r>
              <a:rPr lang="ru-RU" sz="1200" b="1" dirty="0" smtClean="0"/>
              <a:t>Кадастровый </a:t>
            </a:r>
            <a:r>
              <a:rPr lang="ru-RU" sz="1200" b="1" dirty="0" smtClean="0"/>
              <a:t>номер: 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13:15:0215002:209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b="1" i="1" dirty="0" smtClean="0"/>
              <a:t>Земельный </a:t>
            </a:r>
            <a:r>
              <a:rPr lang="ru-RU" sz="1200" b="1" i="1" dirty="0"/>
              <a:t>участок для инвестиционного проекта (строительства) расположен по адресу:</a:t>
            </a:r>
            <a:r>
              <a:rPr lang="ru-RU" sz="1200" dirty="0"/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Республика Мордовия,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Лямбирский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муниципальный район,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с.Скрябино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 ул. Советская, д. 35А. (здание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Скрябинская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ООШ")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Общая площадь земельного участка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0,5 Га.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39343" y="3205972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емкость рынка в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22899" y="3451099"/>
            <a:ext cx="4228831" cy="76815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>
                <a:latin typeface="Times New Roman"/>
                <a:ea typeface="Calibri"/>
              </a:rPr>
              <a:t>Грибы – чрезвычайно урожайная и быстрорастущая культура. Так, при соблюдении технологии с 1 м2 можно получить до 100 кг грибов. м. Оптовая цена варьируется от 90 до 140 руб./</a:t>
            </a:r>
            <a:r>
              <a:rPr lang="ru-RU" sz="1200" dirty="0" err="1">
                <a:latin typeface="Times New Roman"/>
                <a:ea typeface="Calibri"/>
              </a:rPr>
              <a:t>кг.в</a:t>
            </a:r>
            <a:r>
              <a:rPr lang="ru-RU" sz="1200" dirty="0">
                <a:latin typeface="Times New Roman"/>
                <a:ea typeface="Calibri"/>
              </a:rPr>
              <a:t> зависимости от времени года.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070" y="1271022"/>
            <a:ext cx="2706687" cy="1804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31" y="4469397"/>
            <a:ext cx="3554198" cy="20289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24267"/>
              </p:ext>
            </p:extLst>
          </p:nvPr>
        </p:nvGraphicFramePr>
        <p:xfrm>
          <a:off x="4860031" y="3279032"/>
          <a:ext cx="3816425" cy="1156215"/>
        </p:xfrm>
        <a:graphic>
          <a:graphicData uri="http://schemas.openxmlformats.org/drawingml/2006/table">
            <a:tbl>
              <a:tblPr firstRow="1" firstCol="1" bandRow="1"/>
              <a:tblGrid>
                <a:gridCol w="2219941"/>
                <a:gridCol w="1596484"/>
              </a:tblGrid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Площадка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Здание МКОУ «Скрябинская ООШ»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площадь (</a:t>
                      </a:r>
                      <a:r>
                        <a:rPr lang="ru-RU" sz="800" i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кв.м</a:t>
                      </a: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);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1489,1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Электроэнергия (+/-)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Газ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Водоснабжения, водоотведения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+/+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9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Железная дорога, автодорога (+/-)</a:t>
                      </a:r>
                      <a:endParaRPr lang="ru-RU" sz="8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-/+</a:t>
                      </a:r>
                      <a:endParaRPr lang="ru-RU" sz="8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962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72916" y="4417764"/>
            <a:ext cx="4150195" cy="184426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250" y="548680"/>
            <a:ext cx="5987008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latin typeface="Arial Black" pitchFamily="34" charset="0"/>
              </a:rPr>
              <a:t>Свободные инвестиционные ниши</a:t>
            </a:r>
            <a:endParaRPr lang="ru-RU" sz="3500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251520" y="1394114"/>
            <a:ext cx="4032448" cy="576064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Придорожный сервис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6228" y="2507018"/>
            <a:ext cx="4235486" cy="10192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На территории Лямбирского муниципального района проходит участок федеральной трассы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Р-158 Нижний Новгород - Арзамас - Саранск -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Исса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Пенза - Саратов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Загруженность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трассы на данном участке составляет более 600 машин в сутки.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530726" y="1970177"/>
            <a:ext cx="1224136" cy="3066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19161" y="2199241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Потенциальная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потребность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4556" y="3526290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Конкурентное окружение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9161" y="3882772"/>
            <a:ext cx="4128798" cy="36330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Рынок свободен от конкуренции.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015" y="2971254"/>
            <a:ext cx="4128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3235106"/>
            <a:ext cx="4004718" cy="141803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45127" y="4641531"/>
            <a:ext cx="44057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Категория земли - </a:t>
            </a:r>
            <a:r>
              <a:rPr lang="ru-RU" sz="1200" dirty="0" err="1"/>
              <a:t>гринфилд</a:t>
            </a:r>
            <a:r>
              <a:rPr lang="ru-RU" sz="1200" b="1" dirty="0"/>
              <a:t>.  Вид разрешенного использования  - </a:t>
            </a:r>
            <a:r>
              <a:rPr lang="ru-RU" sz="1200" dirty="0"/>
              <a:t>для размещения станции СТО автомобилей.</a:t>
            </a:r>
            <a:r>
              <a:rPr lang="ru-RU" sz="1200" b="1" dirty="0"/>
              <a:t> </a:t>
            </a:r>
            <a:endParaRPr lang="ru-RU" sz="1200" b="1" dirty="0" smtClean="0"/>
          </a:p>
          <a:p>
            <a:pPr algn="ctr"/>
            <a:r>
              <a:rPr lang="ru-RU" sz="1200" b="1" i="1" dirty="0" smtClean="0"/>
              <a:t>Земельный </a:t>
            </a:r>
            <a:r>
              <a:rPr lang="ru-RU" sz="1200" b="1" i="1" dirty="0"/>
              <a:t>участок для инвестиционного проекта (строительства) расположен по адресу</a:t>
            </a:r>
            <a:r>
              <a:rPr lang="ru-RU" sz="1200" b="1" i="1" dirty="0" smtClean="0"/>
              <a:t>: </a:t>
            </a:r>
            <a:r>
              <a:rPr lang="ru-RU" sz="1200" i="1" dirty="0" smtClean="0"/>
              <a:t>Республика </a:t>
            </a:r>
            <a:r>
              <a:rPr lang="ru-RU" sz="1200" i="1" dirty="0"/>
              <a:t>Мордовия, </a:t>
            </a:r>
            <a:r>
              <a:rPr lang="ru-RU" sz="1200" i="1" dirty="0" err="1"/>
              <a:t>Лямбирский</a:t>
            </a:r>
            <a:r>
              <a:rPr lang="ru-RU" sz="1200" i="1" dirty="0"/>
              <a:t> муниципальный район, </a:t>
            </a:r>
            <a:r>
              <a:rPr lang="ru-RU" sz="1200" i="1" dirty="0" err="1"/>
              <a:t>с.Лямбирь</a:t>
            </a:r>
            <a:r>
              <a:rPr lang="ru-RU" sz="1200" i="1" dirty="0"/>
              <a:t>, ул. Крестьянская.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79031"/>
            <a:ext cx="4622651" cy="1608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55" y="1279389"/>
            <a:ext cx="3296740" cy="1737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903" y="4725144"/>
            <a:ext cx="3327232" cy="1953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36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5108" y="291098"/>
            <a:ext cx="5987008" cy="780696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latin typeface="Arial Black" pitchFamily="34" charset="0"/>
              </a:rPr>
              <a:t>Замещенная</a:t>
            </a:r>
            <a:br>
              <a:rPr lang="ru-RU" sz="3500" dirty="0" smtClean="0">
                <a:latin typeface="Arial Black" pitchFamily="34" charset="0"/>
              </a:rPr>
            </a:br>
            <a:r>
              <a:rPr lang="ru-RU" sz="3500" dirty="0" smtClean="0">
                <a:latin typeface="Arial Black" pitchFamily="34" charset="0"/>
              </a:rPr>
              <a:t>инвестиционная ниша</a:t>
            </a:r>
            <a:endParaRPr lang="ru-RU" sz="3500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792549" cy="99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281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239342" y="1268760"/>
            <a:ext cx="4332657" cy="792088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«Переработка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и фасовка мёда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68381" y="2416021"/>
            <a:ext cx="4154729" cy="85284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Организация СППССК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«МОРДОВСКИЙ МЁД»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768415" y="2129121"/>
            <a:ext cx="1224136" cy="203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6202" y="5085184"/>
            <a:ext cx="4108562" cy="1296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В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2022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году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планируется запуск линии по фасовке и переработки меда. </a:t>
            </a:r>
            <a:b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(ведется монтаж оборудования) 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6202" y="3638848"/>
            <a:ext cx="4228831" cy="10188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На сегодняшний день запушено производство вощины из воска заказчика. </a:t>
            </a:r>
            <a:b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Создано 3 рабочих места.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0834"/>
            <a:ext cx="1689065" cy="1681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71794"/>
            <a:ext cx="2232248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23778"/>
            <a:ext cx="3077916" cy="1696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45" y="4619997"/>
            <a:ext cx="2513778" cy="1794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3" y="4619997"/>
            <a:ext cx="2084387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487" y="3395336"/>
            <a:ext cx="1431925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20" y="4840985"/>
            <a:ext cx="1431925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37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703" y="4622159"/>
            <a:ext cx="4435475" cy="1989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454" y="3160890"/>
            <a:ext cx="1303010" cy="114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92" y="3173663"/>
            <a:ext cx="1200580" cy="127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041" y="1452942"/>
            <a:ext cx="1256707" cy="125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670" y="1494343"/>
            <a:ext cx="1264773" cy="1259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30" y="1495431"/>
            <a:ext cx="1433848" cy="1257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2" y="3966460"/>
            <a:ext cx="4281440" cy="2644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22" y="3173663"/>
            <a:ext cx="310038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9199" y="399288"/>
            <a:ext cx="5770984" cy="622343"/>
          </a:xfrm>
        </p:spPr>
        <p:txBody>
          <a:bodyPr>
            <a:noAutofit/>
          </a:bodyPr>
          <a:lstStyle/>
          <a:p>
            <a:r>
              <a:rPr lang="ru-RU" sz="3800" dirty="0" smtClean="0">
                <a:latin typeface="Arial Black" pitchFamily="34" charset="0"/>
              </a:rPr>
              <a:t>Сельское хозяйство</a:t>
            </a:r>
            <a:endParaRPr lang="ru-RU" sz="38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86002" y="1412776"/>
            <a:ext cx="3033870" cy="91272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Число сельхозпредприятий  – 5 ед.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721" y="3264572"/>
            <a:ext cx="1183799" cy="118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395536" y="2477902"/>
            <a:ext cx="3033870" cy="51905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Число КФХ – 32 ед.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3825" y="3336855"/>
            <a:ext cx="3085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Структура сельского хозяйства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52852" y="273742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зерно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74048" y="2616474"/>
            <a:ext cx="1801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70C0"/>
                </a:solidFill>
                <a:latin typeface="Arial Black" pitchFamily="34" charset="0"/>
              </a:rPr>
              <a:t>Сахарная свекла, зеленый горошек</a:t>
            </a:r>
            <a:endParaRPr lang="ru-RU" sz="12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64888" y="266264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мясо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44492" y="4301023"/>
            <a:ext cx="131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молоко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689128" y="42720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яйцо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6829" y="1658062"/>
            <a:ext cx="1080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111332  тонны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49978" y="1627219"/>
            <a:ext cx="10801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49250/</a:t>
            </a:r>
            <a:b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2139 тонн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361599" y="1758387"/>
            <a:ext cx="1080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95994 тонны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04703" y="3336855"/>
            <a:ext cx="10801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26370 тонн</a:t>
            </a:r>
            <a:endParaRPr lang="ru-RU" sz="22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63234" y="3290688"/>
            <a:ext cx="1064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679,8 млн. шт.</a:t>
            </a:r>
            <a:endParaRPr lang="ru-RU" sz="2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50172" y="4869160"/>
            <a:ext cx="35982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Стимулирование инновационной деятельности и инновационного развития агропромышленного комплекса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35326" y="5733256"/>
            <a:ext cx="3206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Вовлечение в оборот неиспользуемых земель сельскохозяйственного назначения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52852" y="960757"/>
            <a:ext cx="4874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70C0"/>
                </a:solidFill>
                <a:latin typeface="Arial Black" pitchFamily="34" charset="0"/>
                <a:cs typeface="Times New Roman" pitchFamily="18" charset="0"/>
              </a:rPr>
              <a:t>Производство основных видов продукции во всех категориях хозяйств</a:t>
            </a:r>
            <a:endParaRPr lang="ru-RU" sz="1400" dirty="0">
              <a:solidFill>
                <a:srgbClr val="0070C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475656" y="3779785"/>
            <a:ext cx="1080120" cy="2803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29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8110" y="2922564"/>
            <a:ext cx="3123250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Ассортимент выпускаемой продукции более 300 наименований. </a:t>
            </a:r>
            <a:b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 фирменных магазинов 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8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0" y="4005064"/>
            <a:ext cx="3495072" cy="22549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770" y="1268760"/>
            <a:ext cx="271107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6760" y="39415"/>
            <a:ext cx="5770984" cy="114300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latin typeface="Arial Black" panose="020B0A04020102020204" pitchFamily="34" charset="0"/>
              </a:rPr>
              <a:t>Ведущие предприятия Лямбирского района</a:t>
            </a:r>
            <a:endParaRPr lang="ru-RU" sz="3500" dirty="0">
              <a:latin typeface="Arial Black" panose="020B0A040201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71" y="34103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242" y="2249835"/>
            <a:ext cx="2482768" cy="1500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927" y="4801589"/>
            <a:ext cx="2885331" cy="1922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911" y="2666003"/>
            <a:ext cx="2754560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210" y="4797504"/>
            <a:ext cx="2430197" cy="192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927" y="1535200"/>
            <a:ext cx="861605" cy="902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48264" y="1512103"/>
            <a:ext cx="1934608" cy="95410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работающих  на предприятии </a:t>
            </a:r>
            <a:b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2247 чел.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96865" y="3846242"/>
            <a:ext cx="1740479" cy="7386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 47836,0 руб.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88" name="Picture 2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2" y="1482488"/>
            <a:ext cx="1073518" cy="1730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184157" y="1293963"/>
            <a:ext cx="2123490" cy="13849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основных моментов стабильного роста — </a:t>
            </a:r>
            <a:r>
              <a:rPr lang="ru-RU" sz="12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многопрофильность</a:t>
            </a: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 всех отраслей производства, переработки и реализации продукции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647" y="3819942"/>
            <a:ext cx="792609" cy="791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812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3" y="3304518"/>
            <a:ext cx="1527196" cy="1214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4" y="4510236"/>
            <a:ext cx="4426565" cy="2234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7099" y="114026"/>
            <a:ext cx="5770984" cy="114300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latin typeface="Arial Black" panose="020B0A04020102020204" pitchFamily="34" charset="0"/>
              </a:rPr>
              <a:t>Ведущие предприятия Лямбирского района</a:t>
            </a:r>
            <a:endParaRPr lang="ru-RU" sz="3500" dirty="0">
              <a:latin typeface="Arial Black" panose="020B0A040201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71" y="34103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222" y="3491211"/>
            <a:ext cx="861605" cy="902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57827" y="3434900"/>
            <a:ext cx="1934608" cy="954107"/>
          </a:xfrm>
          <a:prstGeom prst="rect">
            <a:avLst/>
          </a:prstGeom>
          <a:effectLst>
            <a:outerShdw blurRad="57150" dist="38100" dir="5400000" algn="ctr" rotWithShape="0">
              <a:schemeClr val="accent2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работающих  на предприятии </a:t>
            </a:r>
            <a:b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760 чел.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4196" y="3816426"/>
            <a:ext cx="1740479" cy="738664"/>
          </a:xfrm>
          <a:prstGeom prst="rect">
            <a:avLst/>
          </a:prstGeom>
          <a:effectLst>
            <a:outerShdw blurRad="57150" dist="38100" dir="5400000" algn="ctr" rotWithShape="0">
              <a:schemeClr val="accent2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 33546,0 руб.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103" y="1435377"/>
            <a:ext cx="2591823" cy="2381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21" y="4637956"/>
            <a:ext cx="3955674" cy="1979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379855"/>
            <a:ext cx="1944216" cy="1715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809" y="2437723"/>
            <a:ext cx="2100014" cy="1853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66956" y="1276925"/>
            <a:ext cx="2582680" cy="1908215"/>
          </a:xfrm>
          <a:prstGeom prst="rect">
            <a:avLst/>
          </a:prstGeom>
          <a:effectLst>
            <a:outerShdw blurRad="57150" dist="38100" dir="5400000" algn="ctr" rotWithShape="0">
              <a:schemeClr val="accent2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Основной вид продукции – яйцо обыкновенное.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В 2021 году произведено – </a:t>
            </a:r>
            <a:b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632 </a:t>
            </a:r>
            <a:r>
              <a:rPr lang="ru-RU" sz="1600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млн.штук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. </a:t>
            </a:r>
            <a:b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endParaRPr lang="ru-RU" sz="16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466" y="3764781"/>
            <a:ext cx="791653" cy="79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174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25" y="2358550"/>
            <a:ext cx="3358045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623" y="704088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latin typeface="Arial Black" pitchFamily="34" charset="0"/>
              </a:rPr>
              <a:t>Малое предпринимательство</a:t>
            </a:r>
            <a:endParaRPr lang="ru-RU" sz="35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4252" y="1493580"/>
            <a:ext cx="3575532" cy="646331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0393" y="2695875"/>
            <a:ext cx="1108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767 ед.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35851" y="3588138"/>
            <a:ext cx="457002" cy="4018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01" y="3572344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917" y="3572345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95" y="3588138"/>
            <a:ext cx="5302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78670" y="4021525"/>
            <a:ext cx="771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Микро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83 ед.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87699" y="4021525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Малые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ед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108449" y="4021525"/>
            <a:ext cx="99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Средние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ед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127696" y="4021525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ИП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672 ед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499992" y="1435220"/>
            <a:ext cx="4296668" cy="923330"/>
          </a:xfrm>
          <a:prstGeom prst="rect">
            <a:avLst/>
          </a:prstGeom>
          <a:effectLst>
            <a:outerShdw blurRad="57150" dist="38100" dir="5400000" algn="ctr" rotWithShape="0">
              <a:schemeClr val="accent3">
                <a:shade val="9000"/>
                <a:alpha val="48000"/>
                <a:satMod val="105000"/>
              </a:scheme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Структура субъектов малого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среднего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предпринимательства по сферам деятельности, ед.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30" y="4581128"/>
            <a:ext cx="3085438" cy="2062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33095"/>
            <a:ext cx="4849614" cy="2900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10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Стрелка вниз 30"/>
          <p:cNvSpPr/>
          <p:nvPr/>
        </p:nvSpPr>
        <p:spPr>
          <a:xfrm>
            <a:off x="2085932" y="4797152"/>
            <a:ext cx="1189923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95536" y="4797152"/>
            <a:ext cx="108012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775" y="2636912"/>
            <a:ext cx="1916113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5" y="431133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4500" dirty="0" smtClean="0">
                <a:latin typeface="Arial Black" pitchFamily="34" charset="0"/>
              </a:rPr>
              <a:t>Строительство</a:t>
            </a:r>
            <a:endParaRPr lang="ru-RU" sz="45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79512" y="1556792"/>
            <a:ext cx="3384376" cy="9387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Общая площадь жилищного фонда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29921"/>
              </p:ext>
            </p:extLst>
          </p:nvPr>
        </p:nvGraphicFramePr>
        <p:xfrm>
          <a:off x="199975" y="2852936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983,4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08449" y="2892925"/>
            <a:ext cx="1089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103,1 % к уровню 2020 года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01169" y="4077072"/>
            <a:ext cx="3384376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Введено в эксплуатацию жилья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484999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56857" y="4797152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754678"/>
              </p:ext>
            </p:extLst>
          </p:nvPr>
        </p:nvGraphicFramePr>
        <p:xfrm>
          <a:off x="211696" y="5589240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L="0" marR="8255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32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31,6</a:t>
                      </a:r>
                      <a:endParaRPr kumimoji="0" lang="ru-RU" sz="3200" kern="1200" dirty="0">
                        <a:solidFill>
                          <a:srgbClr val="1F4E79"/>
                        </a:solidFill>
                        <a:effectLst/>
                        <a:latin typeface="Franklin Gothic Demi Cond"/>
                        <a:ea typeface="Franklin Gothic Demi Cond"/>
                        <a:cs typeface="Franklin Gothic Demi Cond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426605"/>
              </p:ext>
            </p:extLst>
          </p:nvPr>
        </p:nvGraphicFramePr>
        <p:xfrm>
          <a:off x="2061037" y="5589240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29,6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тыс. кв. м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330" y="2189205"/>
            <a:ext cx="4595734" cy="3069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62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794" y="3906180"/>
            <a:ext cx="5207000" cy="2475148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3851920" y="1227215"/>
            <a:ext cx="5184576" cy="2256976"/>
          </a:xfrm>
          <a:prstGeom prst="snip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                            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9199" y="518371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Arial Black" pitchFamily="34" charset="0"/>
              </a:rPr>
              <a:t>Промышленность</a:t>
            </a:r>
            <a:endParaRPr lang="ru-RU" sz="40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79512" y="1556792"/>
            <a:ext cx="3384376" cy="46937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предприятий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185851"/>
              </p:ext>
            </p:extLst>
          </p:nvPr>
        </p:nvGraphicFramePr>
        <p:xfrm>
          <a:off x="1893357" y="2361515"/>
          <a:ext cx="1447800" cy="65532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2 ед.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9" name="Скругленный прямоугольник 28"/>
          <p:cNvSpPr/>
          <p:nvPr/>
        </p:nvSpPr>
        <p:spPr>
          <a:xfrm>
            <a:off x="209823" y="3484191"/>
            <a:ext cx="3384376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работающих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537477"/>
              </p:ext>
            </p:extLst>
          </p:nvPr>
        </p:nvGraphicFramePr>
        <p:xfrm>
          <a:off x="1875148" y="4581128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138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человек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87525"/>
            <a:ext cx="1122363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03" y="4437112"/>
            <a:ext cx="1168668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955" y="1260278"/>
            <a:ext cx="240823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300192" y="1225048"/>
            <a:ext cx="2736304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ООО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Астром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» разрабатывает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Атемарские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месторождения мела и производит известь, строительную и  известковую муку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Среднесписочная численность работающих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67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чел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В 2021 году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выручка от реализации продукции составила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67,0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млн. руб. 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955" y="3951563"/>
            <a:ext cx="2305382" cy="172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197337" y="3951563"/>
            <a:ext cx="28391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ЗАО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Дормаш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» специализируется на производстве машиностроительной продукции (машины и оборудование для сельского, лесного и коммунального хозяйства). Среднесписочная численность работающих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71 чел. Выручка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от реализации продукции в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году составила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228,0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млн. руб. </a:t>
            </a: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8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9199" y="518371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Потребительский рынок товаров и услуг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09823" y="1332718"/>
            <a:ext cx="3384376" cy="63073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предприятий розничной торговли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039858"/>
              </p:ext>
            </p:extLst>
          </p:nvPr>
        </p:nvGraphicFramePr>
        <p:xfrm>
          <a:off x="1676171" y="2136188"/>
          <a:ext cx="1447800" cy="65532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162 ед.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9" name="Скругленный прямоугольник 28"/>
          <p:cNvSpPr/>
          <p:nvPr/>
        </p:nvSpPr>
        <p:spPr>
          <a:xfrm>
            <a:off x="209823" y="2998494"/>
            <a:ext cx="3384376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092842"/>
              </p:ext>
            </p:extLst>
          </p:nvPr>
        </p:nvGraphicFramePr>
        <p:xfrm>
          <a:off x="1582752" y="3883057"/>
          <a:ext cx="1447800" cy="7620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46101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1923,6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тыс. рублей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5140"/>
            <a:ext cx="1139825" cy="94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98" y="3693814"/>
            <a:ext cx="1109663" cy="119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20680"/>
            <a:ext cx="2174875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736533"/>
              </p:ext>
            </p:extLst>
          </p:nvPr>
        </p:nvGraphicFramePr>
        <p:xfrm>
          <a:off x="4932040" y="1822728"/>
          <a:ext cx="1447800" cy="71628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10505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21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</a:rPr>
                        <a:t>Общественное питание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063593" y="1958954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 smtClean="0">
                <a:solidFill>
                  <a:schemeClr val="bg1"/>
                </a:solidFill>
                <a:latin typeface="Arial Black" pitchFamily="34" charset="0"/>
              </a:rPr>
              <a:t>31</a:t>
            </a:r>
            <a:endParaRPr lang="ru-RU" sz="45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58229"/>
            <a:ext cx="2166937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6212"/>
              </p:ext>
            </p:extLst>
          </p:nvPr>
        </p:nvGraphicFramePr>
        <p:xfrm>
          <a:off x="5792316" y="3322530"/>
          <a:ext cx="1447800" cy="990600"/>
        </p:xfrm>
        <a:graphic>
          <a:graphicData uri="http://schemas.openxmlformats.org/drawingml/2006/table">
            <a:tbl>
              <a:tblPr firstRow="1" firstCol="1" bandRow="1"/>
              <a:tblGrid>
                <a:gridCol w="1447800"/>
              </a:tblGrid>
              <a:tr h="13741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9727">
                <a:tc>
                  <a:txBody>
                    <a:bodyPr/>
                    <a:lstStyle/>
                    <a:p>
                      <a:pPr marL="0" marR="8255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Бытовое обслуживание</a:t>
                      </a:r>
                      <a:endParaRPr kumimoji="0" lang="ru-RU" sz="1800" kern="1200" dirty="0">
                        <a:solidFill>
                          <a:srgbClr val="1F4E79"/>
                        </a:solidFill>
                        <a:effectLst/>
                        <a:latin typeface="Franklin Gothic Demi Cond"/>
                        <a:ea typeface="Times New Roman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323320" y="3348142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 smtClean="0">
                <a:solidFill>
                  <a:schemeClr val="bg1"/>
                </a:solidFill>
                <a:latin typeface="Arial Black" pitchFamily="34" charset="0"/>
              </a:rPr>
              <a:t>28</a:t>
            </a:r>
            <a:endParaRPr lang="ru-RU" sz="45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162" y="4507922"/>
            <a:ext cx="2136775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03911"/>
              </p:ext>
            </p:extLst>
          </p:nvPr>
        </p:nvGraphicFramePr>
        <p:xfrm>
          <a:off x="4323320" y="4891160"/>
          <a:ext cx="1976871" cy="1539240"/>
        </p:xfrm>
        <a:graphic>
          <a:graphicData uri="http://schemas.openxmlformats.org/drawingml/2006/table">
            <a:tbl>
              <a:tblPr firstRow="1" firstCol="1" bandRow="1"/>
              <a:tblGrid>
                <a:gridCol w="1976871"/>
              </a:tblGrid>
              <a:tr h="137416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9727">
                <a:tc>
                  <a:txBody>
                    <a:bodyPr/>
                    <a:lstStyle/>
                    <a:p>
                      <a:pPr marL="0" marR="8255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Обеспеченность населения торговыми площадями на </a:t>
                      </a:r>
                      <a:br>
                        <a:rPr kumimoji="0" lang="ru-RU" sz="18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</a:br>
                      <a:r>
                        <a:rPr kumimoji="0" lang="ru-RU" sz="18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1 </a:t>
                      </a:r>
                      <a:r>
                        <a:rPr kumimoji="0" lang="ru-RU" sz="1800" kern="1200" dirty="0" err="1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тыс.чел</a:t>
                      </a:r>
                      <a:r>
                        <a:rPr kumimoji="0" lang="ru-RU" sz="1800" kern="1200" dirty="0" smtClean="0">
                          <a:solidFill>
                            <a:srgbClr val="1F4E79"/>
                          </a:solidFill>
                          <a:effectLst/>
                          <a:latin typeface="Franklin Gothic Demi Cond"/>
                          <a:ea typeface="Times New Roman"/>
                          <a:cs typeface="+mn-cs"/>
                        </a:rPr>
                        <a:t>.</a:t>
                      </a:r>
                      <a:endParaRPr kumimoji="0" lang="ru-RU" sz="1800" kern="1200" dirty="0">
                        <a:solidFill>
                          <a:srgbClr val="1F4E79"/>
                        </a:solidFill>
                        <a:effectLst/>
                        <a:latin typeface="Franklin Gothic Demi Cond"/>
                        <a:ea typeface="Times New Roman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6948264" y="5160082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/>
                </a:solidFill>
                <a:latin typeface="Arial Black" pitchFamily="34" charset="0"/>
              </a:rPr>
              <a:t>302,6 </a:t>
            </a:r>
            <a:r>
              <a:rPr lang="ru-RU" sz="3000" dirty="0" err="1" smtClean="0">
                <a:solidFill>
                  <a:schemeClr val="bg1"/>
                </a:solidFill>
                <a:latin typeface="Arial Black" pitchFamily="34" charset="0"/>
              </a:rPr>
              <a:t>кв.м</a:t>
            </a:r>
            <a:r>
              <a:rPr lang="ru-RU" sz="30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ru-RU" sz="3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3" y="4709266"/>
            <a:ext cx="3612230" cy="19758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80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327" y="369064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latin typeface="Arial Black" pitchFamily="34" charset="0"/>
              </a:rPr>
              <a:t>Финансовая деятельность</a:t>
            </a:r>
            <a:endParaRPr lang="ru-RU" sz="30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63593" y="1958954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dirty="0" smtClean="0">
                <a:solidFill>
                  <a:schemeClr val="bg1"/>
                </a:solidFill>
                <a:latin typeface="Arial Black" pitchFamily="34" charset="0"/>
              </a:rPr>
              <a:t>27</a:t>
            </a:r>
            <a:endParaRPr lang="ru-RU" sz="45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196752"/>
            <a:ext cx="3771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Финансовые организации, осуществляющие деятельность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375062"/>
              </p:ext>
            </p:extLst>
          </p:nvPr>
        </p:nvGraphicFramePr>
        <p:xfrm>
          <a:off x="179512" y="1988840"/>
          <a:ext cx="4824536" cy="3781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274"/>
                <a:gridCol w="2078262"/>
              </a:tblGrid>
              <a:tr h="73838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Банки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750" dirty="0" smtClean="0"/>
                        <a:t>Страховые</a:t>
                      </a:r>
                      <a:r>
                        <a:rPr lang="ru-RU" dirty="0" smtClean="0"/>
                        <a:t> </a:t>
                      </a:r>
                      <a:r>
                        <a:rPr lang="ru-RU" sz="1750" dirty="0" smtClean="0"/>
                        <a:t>организации</a:t>
                      </a:r>
                      <a:endParaRPr lang="ru-RU" sz="1750" dirty="0"/>
                    </a:p>
                  </a:txBody>
                  <a:tcPr/>
                </a:tc>
              </a:tr>
              <a:tr h="4977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с.Лямбирь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ул. Ленина, 40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34704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с.Атемар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ул.Центральная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73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58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с.Александровка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ул.Долганова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1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  <a:tr h="470458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п.Б.Елховка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у.Фабричная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21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</a:tr>
              <a:tr h="470458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с.Коммунар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ул.Школьная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3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  <a:tr h="4992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Отделение №8589 Сбербанка России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с.Первомайск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ул.Жигули,10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5220072" y="1305334"/>
            <a:ext cx="3384376" cy="12595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бюджета Лямбирского муниципального района за 2021 год (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611" y="5233115"/>
            <a:ext cx="2389001" cy="15934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013454"/>
            <a:ext cx="792088" cy="58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645" y="1969208"/>
            <a:ext cx="602952" cy="449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68715" y="2636912"/>
            <a:ext cx="16869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Филиал «Росгосстрах»  </a:t>
            </a:r>
            <a:r>
              <a:rPr lang="ru-RU" sz="1000" dirty="0" err="1"/>
              <a:t>с.Лямбирь</a:t>
            </a:r>
            <a:r>
              <a:rPr lang="ru-RU" sz="1000" dirty="0"/>
              <a:t>,  ул. </a:t>
            </a:r>
            <a:r>
              <a:rPr lang="ru-RU" sz="1000" dirty="0" smtClean="0"/>
              <a:t>Ленина, д.40</a:t>
            </a:r>
            <a:endParaRPr lang="ru-RU" sz="1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800" y="2907664"/>
            <a:ext cx="3473624" cy="221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95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937" y="1082790"/>
            <a:ext cx="1388889" cy="130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390" y="1154428"/>
            <a:ext cx="1389604" cy="126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973" y="1127070"/>
            <a:ext cx="1402391" cy="132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348" y="1147021"/>
            <a:ext cx="1425702" cy="130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327" y="369064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Arial Black" pitchFamily="34" charset="0"/>
              </a:rPr>
              <a:t>Образование</a:t>
            </a:r>
            <a:endParaRPr lang="ru-RU" sz="40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62322" y="1232693"/>
            <a:ext cx="10801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500" dirty="0" smtClean="0">
                <a:solidFill>
                  <a:schemeClr val="bg1"/>
                </a:solidFill>
                <a:latin typeface="Arial Black" pitchFamily="34" charset="0"/>
              </a:rPr>
              <a:t>5</a:t>
            </a:r>
            <a:endParaRPr lang="ru-RU" sz="45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2430739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образовательных учреждений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90637" y="2449071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Учреждений </a:t>
            </a:r>
            <a:b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общего</a:t>
            </a:r>
            <a:b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64088" y="2447444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Учреждений дошкольного образования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6278" y="2324060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Учреждения дополнительного образования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31685" y="1377710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Arial Black" pitchFamily="34" charset="0"/>
              </a:rPr>
              <a:t>27</a:t>
            </a:r>
            <a:endParaRPr lang="ru-RU" sz="4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60132" y="1382619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86681" y="143331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Arial Black" pitchFamily="34" charset="0"/>
              </a:rPr>
              <a:t>16</a:t>
            </a:r>
            <a:endParaRPr lang="ru-RU" sz="4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592085" y="3211204"/>
            <a:ext cx="2502630" cy="136992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численность школьников</a:t>
            </a:r>
            <a:b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2871 чел.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0108" y="3375237"/>
            <a:ext cx="439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11 средних общеобразовательных школ</a:t>
            </a: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5 основных общеобразовательных школ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470380" y="4869160"/>
            <a:ext cx="2633663" cy="1362066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обучаются</a:t>
            </a:r>
            <a:b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2424 чел.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509" y="2918816"/>
            <a:ext cx="1777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Arial Black" pitchFamily="34" charset="0"/>
              </a:rPr>
              <a:t>Общее образование</a:t>
            </a:r>
            <a:endParaRPr lang="ru-RU" sz="16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0380" y="4731627"/>
            <a:ext cx="2081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70C0"/>
                </a:solidFill>
                <a:latin typeface="Arial Black" pitchFamily="34" charset="0"/>
              </a:rPr>
              <a:t>Дополнительное образование</a:t>
            </a:r>
            <a:endParaRPr lang="ru-RU" sz="14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14342" y="5254847"/>
            <a:ext cx="44431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музыкальные школы</a:t>
            </a: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дом детского творчества</a:t>
            </a: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детская юношеская спортивная школа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250155" y="4252586"/>
            <a:ext cx="2448504" cy="1096576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численность 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949 чел.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2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97953" y="3991825"/>
            <a:ext cx="1777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rgbClr val="0070C0"/>
                </a:solidFill>
                <a:latin typeface="Arial Black" pitchFamily="34" charset="0"/>
              </a:rPr>
              <a:t>Дошкольное образование</a:t>
            </a:r>
            <a:endParaRPr lang="ru-RU" sz="15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60132" y="4408461"/>
            <a:ext cx="2816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7 детских садов общего вида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43" y="1260147"/>
            <a:ext cx="1699270" cy="166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82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150" y="830721"/>
            <a:ext cx="1323975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с одним вырезанным углом 10"/>
          <p:cNvSpPr/>
          <p:nvPr/>
        </p:nvSpPr>
        <p:spPr>
          <a:xfrm>
            <a:off x="4390864" y="1846163"/>
            <a:ext cx="4392488" cy="4895205"/>
          </a:xfrm>
          <a:prstGeom prst="snip1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/>
              <a:t> </a:t>
            </a:r>
            <a:r>
              <a:rPr lang="ru-RU" b="1" dirty="0" smtClean="0"/>
              <a:t>    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Первичную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медико-санитарную помощь жителям Лямбирского  района  оказывают 4 медицинских учреждения Республики Мордовия: </a:t>
            </a:r>
          </a:p>
          <a:p>
            <a:pPr algn="just"/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РМ «Поликлиника № 2»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поликлиническое отделение №2, 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врачебные амбулатории и 11 фельдшерско-акушерских пунктов. Учреждение оказывает помощь взрослому населению Первомайского,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Лямбирского,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Берсеневского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Пензятского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Болотниковского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Александровского,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Кривозерьевского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сельских поселений;</a:t>
            </a:r>
          </a:p>
          <a:p>
            <a:pPr algn="just"/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РМ «Республиканская клиническая  больница № 5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в составе  которой  2 врачебные амбулатории и 4 фельдшерско-акушерских пункта. Учреждение оказывает помощь взрослому населению, проживающему на территории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Атемарского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Протасовского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Скрябинского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Большеелховского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Аксеновского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Тат.Тавлинского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сельских поселений. </a:t>
            </a:r>
          </a:p>
          <a:p>
            <a:pPr algn="just"/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РМ «Детская поликлиника №3»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оказывает помощь детскому населению Первомайского,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Лямбирского,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Берсеневского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Пензятского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Болотниковского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Александровского,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Кривозерьевского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сельских поселений;</a:t>
            </a:r>
          </a:p>
          <a:p>
            <a:pPr algn="just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РМ «Детская поликлиника №4» 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оказывает помощь детскому населению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Атемарского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Протасовского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Скрябинского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Большеелховского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Аксеновского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Тат.Тавлинского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сельских поселений.</a:t>
            </a:r>
          </a:p>
          <a:p>
            <a:pPr algn="just"/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Одна бригада филиала подстанции № 3 ГБУЗ РМ «Станция скорой медицинской помощи»  находится  в с. </a:t>
            </a:r>
            <a:r>
              <a:rPr lang="ru-RU" sz="1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Лямбирь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оказывает срочную медицинскую помощь. </a:t>
            </a:r>
          </a:p>
          <a:p>
            <a:pPr algn="just"/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839" y="682854"/>
            <a:ext cx="2415220" cy="15196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327" y="369064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Arial Black" pitchFamily="34" charset="0"/>
              </a:rPr>
              <a:t>Здравоохранение</a:t>
            </a:r>
            <a:endParaRPr lang="ru-RU" sz="40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3875"/>
            <a:ext cx="1663700" cy="168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71204" y="1608392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больничными койками</a:t>
            </a:r>
            <a:b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302" y="1872160"/>
            <a:ext cx="126010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6,0</a:t>
            </a:r>
            <a:endParaRPr lang="ru-RU" sz="35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736" y="4735460"/>
            <a:ext cx="1757215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15591" y="5192990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медицинскими работниками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98792" y="5254706"/>
            <a:ext cx="139714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7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13,3</a:t>
            </a:r>
            <a:endParaRPr lang="ru-RU" sz="37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08737"/>
            <a:ext cx="1547056" cy="1516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03958" y="3585879"/>
            <a:ext cx="147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10,6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776279" y="3555101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Обеспеченность врачами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 (на 10 тыс. чел.)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3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327" y="369064"/>
            <a:ext cx="5770984" cy="622343"/>
          </a:xfrm>
        </p:spPr>
        <p:txBody>
          <a:bodyPr>
            <a:noAutofit/>
          </a:bodyPr>
          <a:lstStyle/>
          <a:p>
            <a:pPr algn="ctr"/>
            <a:r>
              <a:rPr lang="ru-RU" sz="4500" dirty="0" smtClean="0">
                <a:latin typeface="Arial Black" pitchFamily="34" charset="0"/>
              </a:rPr>
              <a:t>Культура</a:t>
            </a:r>
            <a:endParaRPr lang="ru-RU" sz="45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99" y="332656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586" y="1124745"/>
            <a:ext cx="3426718" cy="22756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68" y="1484784"/>
            <a:ext cx="1087698" cy="114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00" y="2633371"/>
            <a:ext cx="1278068" cy="1278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407868" y="1582023"/>
            <a:ext cx="1944216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Учреждений культуры и искусства </a:t>
            </a:r>
            <a:b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(16 филиалов)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774" y="1683659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itchFamily="34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15571" y="2976627"/>
            <a:ext cx="1944216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Библиотека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(17 филиалов)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2457" y="288429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Arial Black" pitchFamily="34" charset="0"/>
              </a:rPr>
              <a:t>1</a:t>
            </a:r>
            <a:endParaRPr lang="ru-RU" sz="4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4005064"/>
            <a:ext cx="5199409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проведено 2751 мероприятие в сфере культуры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95535" y="4733528"/>
            <a:ext cx="5199409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181 клубном формировании занимаются 1666 человек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5536" y="5461992"/>
            <a:ext cx="5199409" cy="8473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библиотеках зарегистрировано 15338 читателей, книговыдача 283 332 экземпляра, книжный фонд 179 154 экземпляра.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612" y="3543404"/>
            <a:ext cx="3284137" cy="2189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Овал 19"/>
          <p:cNvSpPr/>
          <p:nvPr/>
        </p:nvSpPr>
        <p:spPr>
          <a:xfrm>
            <a:off x="7164288" y="1483499"/>
            <a:ext cx="1979712" cy="130227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МАУ Культурно-спортивный центр "Алмаз"</a:t>
            </a:r>
          </a:p>
        </p:txBody>
      </p:sp>
      <p:sp>
        <p:nvSpPr>
          <p:cNvPr id="6" name="Овал 5"/>
          <p:cNvSpPr/>
          <p:nvPr/>
        </p:nvSpPr>
        <p:spPr>
          <a:xfrm>
            <a:off x="7020272" y="5157192"/>
            <a:ext cx="1979712" cy="130227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Модельная библиотека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55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9625" y="289483"/>
            <a:ext cx="533893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Arial Black" pitchFamily="34" charset="0"/>
              </a:rPr>
              <a:t>Спорт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87" y="3128288"/>
            <a:ext cx="1584176" cy="1511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86" y="188640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668" y="34103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67945" y="1190240"/>
            <a:ext cx="52565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Численность населения, занимающегося физкультурой и спортом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106229"/>
              </p:ext>
            </p:extLst>
          </p:nvPr>
        </p:nvGraphicFramePr>
        <p:xfrm>
          <a:off x="4788024" y="2036491"/>
          <a:ext cx="2652193" cy="1008112"/>
        </p:xfrm>
        <a:graphic>
          <a:graphicData uri="http://schemas.openxmlformats.org/drawingml/2006/table">
            <a:tbl>
              <a:tblPr firstRow="1" firstCol="1" bandRow="1"/>
              <a:tblGrid>
                <a:gridCol w="2652193"/>
              </a:tblGrid>
              <a:tr h="750223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Franklin Gothic Demi Cond"/>
                          <a:ea typeface="Franklin Gothic Demi Cond"/>
                          <a:cs typeface="Franklin Gothic Demi Cond"/>
                        </a:rPr>
                        <a:t>16522 чел.</a:t>
                      </a:r>
                      <a:endParaRPr lang="ru-RU" sz="4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89">
                <a:tc>
                  <a:txBody>
                    <a:bodyPr/>
                    <a:lstStyle/>
                    <a:p>
                      <a:pPr marR="82550" algn="ctr"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91681" y="2816522"/>
            <a:ext cx="47525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83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спортивных сооружения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16949" y="3590284"/>
            <a:ext cx="28803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1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спортивная школа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27784" y="5373216"/>
            <a:ext cx="52565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В 2021 году проведено  спортивно-массовых мероприятий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908" y="2872895"/>
            <a:ext cx="3610000" cy="2428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79996"/>
            <a:ext cx="2756959" cy="1836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6" y="4634119"/>
            <a:ext cx="2752242" cy="2064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086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711689"/>
            <a:ext cx="612068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Ключевые конкурентные преимущества      </a:t>
            </a:r>
            <a:r>
              <a:rPr lang="ru-RU" sz="2800" dirty="0" smtClean="0">
                <a:latin typeface="Arial Black" panose="020B0A04020102020204" pitchFamily="34" charset="0"/>
              </a:rPr>
              <a:t>Лямбирского муниципального района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1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32" y="341039"/>
            <a:ext cx="18415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72446"/>
              </p:ext>
            </p:extLst>
          </p:nvPr>
        </p:nvGraphicFramePr>
        <p:xfrm>
          <a:off x="251520" y="1916832"/>
          <a:ext cx="3816424" cy="226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1.Географическое положение </a:t>
                      </a:r>
                      <a:endParaRPr kumimoji="0" lang="ru-RU" sz="1400" kern="1200" dirty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- Район располагается в 12 км. от столицы республики г. Саранск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Прохождение по территории района автотрасс федерального значения : Р-158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 Новгород – Саратов ; Р-178 Саранск - Сурское – Ульяновск; М5 «Урал» Москва – Рязань - Пенза – Самара- Уфа -Челябинск.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851920"/>
              </p:ext>
            </p:extLst>
          </p:nvPr>
        </p:nvGraphicFramePr>
        <p:xfrm>
          <a:off x="4211960" y="1916832"/>
          <a:ext cx="4752528" cy="220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528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2. Природные ресурсы</a:t>
                      </a:r>
                      <a:endParaRPr kumimoji="0" lang="ru-RU" sz="1400" kern="1200" dirty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Благоприятный климат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Плодородные земли, способствующие развитию сельского хозяйства, в том числе растениеводства и животноводства;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Наличие месторождений строительного песка, строительной извести, керамзитовых глин, диатомитов, опок.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878984"/>
              </p:ext>
            </p:extLst>
          </p:nvPr>
        </p:nvGraphicFramePr>
        <p:xfrm>
          <a:off x="2267744" y="4221088"/>
          <a:ext cx="4752528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528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3. Экономическое развитие</a:t>
                      </a:r>
                      <a:endParaRPr kumimoji="0" lang="ru-RU" sz="1400" kern="1200" dirty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Развитое сельскохозяйственное производство с глубокой переработкой сельскохозяйственной продукции;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Возможность эффективной интеграции экономики района в экономику граничащих районов.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Высокая динамика роста заработной платы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Высокий уровень газификации района 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" y="4437112"/>
            <a:ext cx="1858963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335512"/>
            <a:ext cx="1770063" cy="186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98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4198"/>
            <a:ext cx="5338936" cy="1143000"/>
          </a:xfrm>
        </p:spPr>
        <p:txBody>
          <a:bodyPr/>
          <a:lstStyle/>
          <a:p>
            <a:pPr algn="ctr"/>
            <a:r>
              <a:rPr lang="ru-RU" dirty="0" smtClean="0">
                <a:latin typeface="Arial Black" panose="020B0A04020102020204" pitchFamily="34" charset="0"/>
              </a:rPr>
              <a:t>Контакты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4913" y="1449650"/>
            <a:ext cx="3490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Глава Лямбирского муниципального района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609" y="2015560"/>
            <a:ext cx="313231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 Юрий Иванович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8(83441) 2-90-00</a:t>
            </a:r>
          </a:p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lmbadm@moris.ru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lyambir.e-mordovia.ru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70378" y="1449650"/>
            <a:ext cx="45941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Первый заместитель Главы по финансово-экономическим вопросам – Начальник Финансового управления Администрации Лямбирского муниципального района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0072" y="2761324"/>
            <a:ext cx="313231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Ерзина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Наиля 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Рафиковна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8(83441) 2-90-96</a:t>
            </a:r>
          </a:p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lmbadm@moris.ru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lyambir.e-mordovia.ru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905213"/>
            <a:ext cx="1872208" cy="234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65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1945</TotalTime>
  <Words>5248</Words>
  <Application>Microsoft Office PowerPoint</Application>
  <PresentationFormat>Экран (4:3)</PresentationFormat>
  <Paragraphs>1082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Поток</vt:lpstr>
      <vt:lpstr>ИНВЕСТИЦИОННЫЙ ПАСПОРТ ЛЯМБИРСКОГО МУНИЦИПАЛЬНОГО РАЙОНА РЕСПУБЛИКИ МОРДОВИЯ</vt:lpstr>
      <vt:lpstr>  Лямбирский муниципальный район Республики Мордовия </vt:lpstr>
      <vt:lpstr>Экономико - географическое положение Лямбирского муниципального района</vt:lpstr>
      <vt:lpstr>Экономико-географическое положение Лямбирского муниципального района</vt:lpstr>
      <vt:lpstr>Природные ресурсы</vt:lpstr>
      <vt:lpstr> Социально-экономическое развитие района</vt:lpstr>
      <vt:lpstr> Инвестиции</vt:lpstr>
      <vt:lpstr> Инвестиции</vt:lpstr>
      <vt:lpstr>Инвестиционные площадки</vt:lpstr>
      <vt:lpstr>Паспорт инвестиционной площадки №1</vt:lpstr>
      <vt:lpstr>Паспорт инвестиционной площадки №2</vt:lpstr>
      <vt:lpstr>Паспорт инвестиционной площадки №3</vt:lpstr>
      <vt:lpstr>Паспорт инвестиционной площадки №4</vt:lpstr>
      <vt:lpstr>Паспорт инвестиционной площадки №5</vt:lpstr>
      <vt:lpstr>Паспорт инвестиционной площадки №6</vt:lpstr>
      <vt:lpstr>Паспорт инвестиционной площадки №7</vt:lpstr>
      <vt:lpstr>Паспорт инвестиционной площадки №8</vt:lpstr>
      <vt:lpstr>Паспорт инвестиционной площадки №9</vt:lpstr>
      <vt:lpstr>Паспорт инвестиционной площадки №10</vt:lpstr>
      <vt:lpstr>Паспорт инвестиционной площадки №11</vt:lpstr>
      <vt:lpstr>Свободные инвестиционные ниши</vt:lpstr>
      <vt:lpstr>Свободные инвестиционные ниши</vt:lpstr>
      <vt:lpstr>Свободные инвестиционные ниши</vt:lpstr>
      <vt:lpstr>Замещенная инвестиционная ниша</vt:lpstr>
      <vt:lpstr>Сельское хозяйство</vt:lpstr>
      <vt:lpstr>Ведущие предприятия Лямбирского района</vt:lpstr>
      <vt:lpstr>Ведущие предприятия Лямбирского района</vt:lpstr>
      <vt:lpstr>Малое предпринимательство</vt:lpstr>
      <vt:lpstr>Строительство</vt:lpstr>
      <vt:lpstr>Промышленность</vt:lpstr>
      <vt:lpstr>Потребительский рынок товаров и услуг</vt:lpstr>
      <vt:lpstr>Финансовая деятельность</vt:lpstr>
      <vt:lpstr>Образование</vt:lpstr>
      <vt:lpstr>Здравоохранение</vt:lpstr>
      <vt:lpstr>Культура</vt:lpstr>
      <vt:lpstr>Спорт</vt:lpstr>
      <vt:lpstr>Ключевые конкурентные преимущества      Лямбирского муниципального района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Лямбирский муниципальный район Республики Мордовия</dc:title>
  <dc:creator>Пользователь Windows</dc:creator>
  <cp:lastModifiedBy>1</cp:lastModifiedBy>
  <cp:revision>121</cp:revision>
  <cp:lastPrinted>2022-03-21T12:54:13Z</cp:lastPrinted>
  <dcterms:created xsi:type="dcterms:W3CDTF">2021-04-19T12:02:37Z</dcterms:created>
  <dcterms:modified xsi:type="dcterms:W3CDTF">2022-08-16T07:39:48Z</dcterms:modified>
</cp:coreProperties>
</file>